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18288000" cy="10287000"/>
  <p:notesSz cx="6858000" cy="9144000"/>
  <p:embeddedFontLst>
    <p:embeddedFont>
      <p:font typeface="Calibri (MS)" panose="020B0604020202020204" charset="0"/>
      <p:regular r:id="rId13"/>
    </p:embeddedFont>
    <p:embeddedFont>
      <p:font typeface="Calibri (MS) Bold" panose="020B0604020202020204" charset="0"/>
      <p:regular r:id="rId14"/>
    </p:embeddedFont>
    <p:embeddedFont>
      <p:font typeface="Neue Montreal Bold" panose="020B0604020202020204" charset="0"/>
      <p:regular r:id="rId15"/>
    </p:embeddedFont>
    <p:embeddedFont>
      <p:font typeface="Poppins Bold" panose="020B0604020202020204" charset="0"/>
      <p:regular r:id="rId16"/>
    </p:embeddedFont>
    <p:embeddedFont>
      <p:font typeface="Roboto" panose="02000000000000000000" pitchFamily="2" charset="0"/>
      <p:regular r:id="rId17"/>
      <p:bold r:id="rId18"/>
      <p:italic r:id="rId19"/>
      <p:boldItalic r:id="rId20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 autoAdjust="0"/>
    <p:restoredTop sz="94622" autoAdjust="0"/>
  </p:normalViewPr>
  <p:slideViewPr>
    <p:cSldViewPr>
      <p:cViewPr varScale="1">
        <p:scale>
          <a:sx n="69" d="100"/>
          <a:sy n="69" d="100"/>
        </p:scale>
        <p:origin x="834" y="25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1.fntdata"/><Relationship Id="rId18" Type="http://schemas.openxmlformats.org/officeDocument/2006/relationships/font" Target="fonts/font6.fntdata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5.fntdata"/><Relationship Id="rId25" Type="http://schemas.microsoft.com/office/2016/11/relationships/changesInfo" Target="changesInfos/changesInfo1.xml"/><Relationship Id="rId2" Type="http://schemas.openxmlformats.org/officeDocument/2006/relationships/slide" Target="slides/slide1.xml"/><Relationship Id="rId16" Type="http://schemas.openxmlformats.org/officeDocument/2006/relationships/font" Target="fonts/font4.fntdata"/><Relationship Id="rId20" Type="http://schemas.openxmlformats.org/officeDocument/2006/relationships/font" Target="fonts/font8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font" Target="fonts/font3.fntdata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font" Target="fonts/font7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2.fntdata"/><Relationship Id="rId22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eanette Ortegon" userId="723eec97-127f-48c1-8422-14aa3e9835d2" providerId="ADAL" clId="{A317DB08-7BD5-4C41-A0A9-E287BC5D240D}"/>
    <pc:docChg chg="custSel delSld modSld">
      <pc:chgData name="Jeanette Ortegon" userId="723eec97-127f-48c1-8422-14aa3e9835d2" providerId="ADAL" clId="{A317DB08-7BD5-4C41-A0A9-E287BC5D240D}" dt="2025-09-25T01:18:44.959" v="180" actId="47"/>
      <pc:docMkLst>
        <pc:docMk/>
      </pc:docMkLst>
      <pc:sldChg chg="addSp delSp modSp mod">
        <pc:chgData name="Jeanette Ortegon" userId="723eec97-127f-48c1-8422-14aa3e9835d2" providerId="ADAL" clId="{A317DB08-7BD5-4C41-A0A9-E287BC5D240D}" dt="2025-09-20T01:11:11.701" v="45" actId="21"/>
        <pc:sldMkLst>
          <pc:docMk/>
          <pc:sldMk cId="0" sldId="256"/>
        </pc:sldMkLst>
      </pc:sldChg>
      <pc:sldChg chg="addSp delSp modSp mod">
        <pc:chgData name="Jeanette Ortegon" userId="723eec97-127f-48c1-8422-14aa3e9835d2" providerId="ADAL" clId="{A317DB08-7BD5-4C41-A0A9-E287BC5D240D}" dt="2025-09-20T15:22:34.400" v="179" actId="14100"/>
        <pc:sldMkLst>
          <pc:docMk/>
          <pc:sldMk cId="0" sldId="260"/>
        </pc:sldMkLst>
        <pc:spChg chg="mod">
          <ac:chgData name="Jeanette Ortegon" userId="723eec97-127f-48c1-8422-14aa3e9835d2" providerId="ADAL" clId="{A317DB08-7BD5-4C41-A0A9-E287BC5D240D}" dt="2025-09-20T15:01:13.052" v="98" actId="1076"/>
          <ac:spMkLst>
            <pc:docMk/>
            <pc:sldMk cId="0" sldId="260"/>
            <ac:spMk id="3" creationId="{00000000-0000-0000-0000-000000000000}"/>
          </ac:spMkLst>
        </pc:spChg>
        <pc:spChg chg="mod">
          <ac:chgData name="Jeanette Ortegon" userId="723eec97-127f-48c1-8422-14aa3e9835d2" providerId="ADAL" clId="{A317DB08-7BD5-4C41-A0A9-E287BC5D240D}" dt="2025-09-20T15:20:10.517" v="176" actId="1076"/>
          <ac:spMkLst>
            <pc:docMk/>
            <pc:sldMk cId="0" sldId="260"/>
            <ac:spMk id="5" creationId="{00000000-0000-0000-0000-000000000000}"/>
          </ac:spMkLst>
        </pc:spChg>
        <pc:spChg chg="mod">
          <ac:chgData name="Jeanette Ortegon" userId="723eec97-127f-48c1-8422-14aa3e9835d2" providerId="ADAL" clId="{A317DB08-7BD5-4C41-A0A9-E287BC5D240D}" dt="2025-09-20T15:18:46.674" v="165" actId="1076"/>
          <ac:spMkLst>
            <pc:docMk/>
            <pc:sldMk cId="0" sldId="260"/>
            <ac:spMk id="6" creationId="{00000000-0000-0000-0000-000000000000}"/>
          </ac:spMkLst>
        </pc:spChg>
        <pc:spChg chg="mod">
          <ac:chgData name="Jeanette Ortegon" userId="723eec97-127f-48c1-8422-14aa3e9835d2" providerId="ADAL" clId="{A317DB08-7BD5-4C41-A0A9-E287BC5D240D}" dt="2025-09-20T15:18:41.291" v="164" actId="1076"/>
          <ac:spMkLst>
            <pc:docMk/>
            <pc:sldMk cId="0" sldId="260"/>
            <ac:spMk id="7" creationId="{00000000-0000-0000-0000-000000000000}"/>
          </ac:spMkLst>
        </pc:spChg>
        <pc:spChg chg="mod">
          <ac:chgData name="Jeanette Ortegon" userId="723eec97-127f-48c1-8422-14aa3e9835d2" providerId="ADAL" clId="{A317DB08-7BD5-4C41-A0A9-E287BC5D240D}" dt="2025-09-20T15:18:51.566" v="166" actId="1076"/>
          <ac:spMkLst>
            <pc:docMk/>
            <pc:sldMk cId="0" sldId="260"/>
            <ac:spMk id="8" creationId="{00000000-0000-0000-0000-000000000000}"/>
          </ac:spMkLst>
        </pc:spChg>
        <pc:spChg chg="mod">
          <ac:chgData name="Jeanette Ortegon" userId="723eec97-127f-48c1-8422-14aa3e9835d2" providerId="ADAL" clId="{A317DB08-7BD5-4C41-A0A9-E287BC5D240D}" dt="2025-09-20T15:01:23.141" v="99" actId="1076"/>
          <ac:spMkLst>
            <pc:docMk/>
            <pc:sldMk cId="0" sldId="260"/>
            <ac:spMk id="11" creationId="{00000000-0000-0000-0000-000000000000}"/>
          </ac:spMkLst>
        </pc:spChg>
        <pc:spChg chg="add mod">
          <ac:chgData name="Jeanette Ortegon" userId="723eec97-127f-48c1-8422-14aa3e9835d2" providerId="ADAL" clId="{A317DB08-7BD5-4C41-A0A9-E287BC5D240D}" dt="2025-09-20T15:22:34.400" v="179" actId="14100"/>
          <ac:spMkLst>
            <pc:docMk/>
            <pc:sldMk cId="0" sldId="260"/>
            <ac:spMk id="20" creationId="{133CF4C9-A7FD-A652-3212-9D8F51343108}"/>
          </ac:spMkLst>
        </pc:spChg>
        <pc:picChg chg="add mod">
          <ac:chgData name="Jeanette Ortegon" userId="723eec97-127f-48c1-8422-14aa3e9835d2" providerId="ADAL" clId="{A317DB08-7BD5-4C41-A0A9-E287BC5D240D}" dt="2025-09-20T15:17:19.725" v="158" actId="14100"/>
          <ac:picMkLst>
            <pc:docMk/>
            <pc:sldMk cId="0" sldId="260"/>
            <ac:picMk id="17" creationId="{11481ECF-1D67-F7FD-DA13-CD044B556A5F}"/>
          </ac:picMkLst>
        </pc:picChg>
        <pc:picChg chg="add mod">
          <ac:chgData name="Jeanette Ortegon" userId="723eec97-127f-48c1-8422-14aa3e9835d2" providerId="ADAL" clId="{A317DB08-7BD5-4C41-A0A9-E287BC5D240D}" dt="2025-09-20T15:17:31.647" v="159" actId="14100"/>
          <ac:picMkLst>
            <pc:docMk/>
            <pc:sldMk cId="0" sldId="260"/>
            <ac:picMk id="19" creationId="{63C0C612-75FC-04B7-B205-1B78D8CF15B0}"/>
          </ac:picMkLst>
        </pc:picChg>
        <pc:picChg chg="add mod">
          <ac:chgData name="Jeanette Ortegon" userId="723eec97-127f-48c1-8422-14aa3e9835d2" providerId="ADAL" clId="{A317DB08-7BD5-4C41-A0A9-E287BC5D240D}" dt="2025-09-20T15:17:13.945" v="157" actId="14100"/>
          <ac:picMkLst>
            <pc:docMk/>
            <pc:sldMk cId="0" sldId="260"/>
            <ac:picMk id="1026" creationId="{CD2C19EB-9F6F-42D6-649D-2C3E7E0C6630}"/>
          </ac:picMkLst>
        </pc:picChg>
        <pc:picChg chg="add mod">
          <ac:chgData name="Jeanette Ortegon" userId="723eec97-127f-48c1-8422-14aa3e9835d2" providerId="ADAL" clId="{A317DB08-7BD5-4C41-A0A9-E287BC5D240D}" dt="2025-09-20T15:17:37.182" v="161" actId="14100"/>
          <ac:picMkLst>
            <pc:docMk/>
            <pc:sldMk cId="0" sldId="260"/>
            <ac:picMk id="1030" creationId="{9A66605B-A1A0-791D-ABA7-AD706831E3F1}"/>
          </ac:picMkLst>
        </pc:picChg>
      </pc:sldChg>
      <pc:sldChg chg="modSp mod">
        <pc:chgData name="Jeanette Ortegon" userId="723eec97-127f-48c1-8422-14aa3e9835d2" providerId="ADAL" clId="{A317DB08-7BD5-4C41-A0A9-E287BC5D240D}" dt="2025-09-20T01:03:26.466" v="27" actId="20577"/>
        <pc:sldMkLst>
          <pc:docMk/>
          <pc:sldMk cId="0" sldId="261"/>
        </pc:sldMkLst>
        <pc:spChg chg="mod">
          <ac:chgData name="Jeanette Ortegon" userId="723eec97-127f-48c1-8422-14aa3e9835d2" providerId="ADAL" clId="{A317DB08-7BD5-4C41-A0A9-E287BC5D240D}" dt="2025-09-20T01:03:26.466" v="27" actId="20577"/>
          <ac:spMkLst>
            <pc:docMk/>
            <pc:sldMk cId="0" sldId="261"/>
            <ac:spMk id="16" creationId="{00000000-0000-0000-0000-000000000000}"/>
          </ac:spMkLst>
        </pc:spChg>
      </pc:sldChg>
      <pc:sldChg chg="modSp mod">
        <pc:chgData name="Jeanette Ortegon" userId="723eec97-127f-48c1-8422-14aa3e9835d2" providerId="ADAL" clId="{A317DB08-7BD5-4C41-A0A9-E287BC5D240D}" dt="2025-09-20T01:12:39.960" v="72" actId="20577"/>
        <pc:sldMkLst>
          <pc:docMk/>
          <pc:sldMk cId="0" sldId="262"/>
        </pc:sldMkLst>
        <pc:spChg chg="mod">
          <ac:chgData name="Jeanette Ortegon" userId="723eec97-127f-48c1-8422-14aa3e9835d2" providerId="ADAL" clId="{A317DB08-7BD5-4C41-A0A9-E287BC5D240D}" dt="2025-09-20T01:12:39.960" v="72" actId="20577"/>
          <ac:spMkLst>
            <pc:docMk/>
            <pc:sldMk cId="0" sldId="262"/>
            <ac:spMk id="30" creationId="{00000000-0000-0000-0000-000000000000}"/>
          </ac:spMkLst>
        </pc:spChg>
      </pc:sldChg>
      <pc:sldChg chg="modSp mod">
        <pc:chgData name="Jeanette Ortegon" userId="723eec97-127f-48c1-8422-14aa3e9835d2" providerId="ADAL" clId="{A317DB08-7BD5-4C41-A0A9-E287BC5D240D}" dt="2025-09-20T01:13:28.405" v="75" actId="1076"/>
        <pc:sldMkLst>
          <pc:docMk/>
          <pc:sldMk cId="0" sldId="264"/>
        </pc:sldMkLst>
        <pc:spChg chg="mod">
          <ac:chgData name="Jeanette Ortegon" userId="723eec97-127f-48c1-8422-14aa3e9835d2" providerId="ADAL" clId="{A317DB08-7BD5-4C41-A0A9-E287BC5D240D}" dt="2025-09-20T01:13:22.552" v="74" actId="1076"/>
          <ac:spMkLst>
            <pc:docMk/>
            <pc:sldMk cId="0" sldId="264"/>
            <ac:spMk id="6" creationId="{00000000-0000-0000-0000-000000000000}"/>
          </ac:spMkLst>
        </pc:spChg>
        <pc:spChg chg="mod">
          <ac:chgData name="Jeanette Ortegon" userId="723eec97-127f-48c1-8422-14aa3e9835d2" providerId="ADAL" clId="{A317DB08-7BD5-4C41-A0A9-E287BC5D240D}" dt="2025-09-20T01:13:28.405" v="75" actId="1076"/>
          <ac:spMkLst>
            <pc:docMk/>
            <pc:sldMk cId="0" sldId="264"/>
            <ac:spMk id="7" creationId="{00000000-0000-0000-0000-000000000000}"/>
          </ac:spMkLst>
        </pc:spChg>
      </pc:sldChg>
      <pc:sldChg chg="addSp delSp modSp">
        <pc:chgData name="Jeanette Ortegon" userId="723eec97-127f-48c1-8422-14aa3e9835d2" providerId="ADAL" clId="{A317DB08-7BD5-4C41-A0A9-E287BC5D240D}" dt="2025-09-20T01:12:07.911" v="51" actId="21"/>
        <pc:sldMkLst>
          <pc:docMk/>
          <pc:sldMk cId="0" sldId="265"/>
        </pc:sldMkLst>
        <pc:spChg chg="mod">
          <ac:chgData name="Jeanette Ortegon" userId="723eec97-127f-48c1-8422-14aa3e9835d2" providerId="ADAL" clId="{A317DB08-7BD5-4C41-A0A9-E287BC5D240D}" dt="2025-09-20T01:10:56.672" v="42" actId="14100"/>
          <ac:spMkLst>
            <pc:docMk/>
            <pc:sldMk cId="0" sldId="265"/>
            <ac:spMk id="23" creationId="{00000000-0000-0000-0000-000000000000}"/>
          </ac:spMkLst>
        </pc:spChg>
      </pc:sldChg>
      <pc:sldChg chg="addSp modSp del mod">
        <pc:chgData name="Jeanette Ortegon" userId="723eec97-127f-48c1-8422-14aa3e9835d2" providerId="ADAL" clId="{A317DB08-7BD5-4C41-A0A9-E287BC5D240D}" dt="2025-09-25T01:18:44.959" v="180" actId="47"/>
        <pc:sldMkLst>
          <pc:docMk/>
          <pc:sldMk cId="0" sldId="267"/>
        </pc:sldMkLst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9/24/2025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9/24/2025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9/24/2025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9/24/2025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56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png"/><Relationship Id="rId5" Type="http://schemas.openxmlformats.org/officeDocument/2006/relationships/image" Target="../media/image55.png"/><Relationship Id="rId4" Type="http://schemas.openxmlformats.org/officeDocument/2006/relationships/image" Target="../media/image2.sv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nobelprize.org/prizes/medicine/1924/einthoven/facts/" TargetMode="External"/><Relationship Id="rId3" Type="http://schemas.openxmlformats.org/officeDocument/2006/relationships/image" Target="../media/image4.svg"/><Relationship Id="rId7" Type="http://schemas.openxmlformats.org/officeDocument/2006/relationships/image" Target="../media/image5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7.jpeg"/><Relationship Id="rId5" Type="http://schemas.openxmlformats.org/officeDocument/2006/relationships/image" Target="../media/image21.svg"/><Relationship Id="rId4" Type="http://schemas.openxmlformats.org/officeDocument/2006/relationships/image" Target="../media/image20.png"/><Relationship Id="rId9" Type="http://schemas.openxmlformats.org/officeDocument/2006/relationships/hyperlink" Target="https://litfl.com/norman-j-holter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7" Type="http://schemas.openxmlformats.org/officeDocument/2006/relationships/hyperlink" Target="https://www.mdpi.com/3294012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7.sv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13" Type="http://schemas.openxmlformats.org/officeDocument/2006/relationships/hyperlink" Target="https://www.marketresearchfuture.com/reports/flexible-hybrid-electronics-market-24175" TargetMode="External"/><Relationship Id="rId3" Type="http://schemas.openxmlformats.org/officeDocument/2006/relationships/image" Target="../media/image10.svg"/><Relationship Id="rId7" Type="http://schemas.openxmlformats.org/officeDocument/2006/relationships/image" Target="../media/image14.svg"/><Relationship Id="rId12" Type="http://schemas.openxmlformats.org/officeDocument/2006/relationships/image" Target="../media/image19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11" Type="http://schemas.openxmlformats.org/officeDocument/2006/relationships/image" Target="../media/image18.svg"/><Relationship Id="rId5" Type="http://schemas.openxmlformats.org/officeDocument/2006/relationships/image" Target="../media/image12.svg"/><Relationship Id="rId10" Type="http://schemas.openxmlformats.org/officeDocument/2006/relationships/image" Target="../media/image17.png"/><Relationship Id="rId4" Type="http://schemas.openxmlformats.org/officeDocument/2006/relationships/image" Target="../media/image11.png"/><Relationship Id="rId9" Type="http://schemas.openxmlformats.org/officeDocument/2006/relationships/image" Target="../media/image16.sv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21.svg"/><Relationship Id="rId7" Type="http://schemas.openxmlformats.org/officeDocument/2006/relationships/image" Target="../media/image4.sv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5" Type="http://schemas.openxmlformats.org/officeDocument/2006/relationships/image" Target="../media/image2.svg"/><Relationship Id="rId4" Type="http://schemas.openxmlformats.org/officeDocument/2006/relationships/image" Target="../media/image1.png"/><Relationship Id="rId9" Type="http://schemas.openxmlformats.org/officeDocument/2006/relationships/hyperlink" Target="https://www.grandviewresearch.com/industry-analysis/smart-wearable-ecg-monitors-market-report" TargetMode="Externa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24.svg"/><Relationship Id="rId7" Type="http://schemas.openxmlformats.org/officeDocument/2006/relationships/image" Target="../media/image27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openxmlformats.org/officeDocument/2006/relationships/hyperlink" Target="https://www.delveinsight.com/blog/cardiac-monitoring-devices-market" TargetMode="External"/><Relationship Id="rId9" Type="http://schemas.openxmlformats.org/officeDocument/2006/relationships/image" Target="../media/image29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image" Target="../media/image4.svg"/><Relationship Id="rId7" Type="http://schemas.openxmlformats.org/officeDocument/2006/relationships/image" Target="../media/image31.svg"/><Relationship Id="rId12" Type="http://schemas.openxmlformats.org/officeDocument/2006/relationships/image" Target="../media/image36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png"/><Relationship Id="rId11" Type="http://schemas.openxmlformats.org/officeDocument/2006/relationships/image" Target="../media/image35.png"/><Relationship Id="rId5" Type="http://schemas.openxmlformats.org/officeDocument/2006/relationships/image" Target="../media/image2.svg"/><Relationship Id="rId10" Type="http://schemas.openxmlformats.org/officeDocument/2006/relationships/image" Target="../media/image34.png"/><Relationship Id="rId4" Type="http://schemas.openxmlformats.org/officeDocument/2006/relationships/image" Target="../media/image1.png"/><Relationship Id="rId9" Type="http://schemas.openxmlformats.org/officeDocument/2006/relationships/image" Target="../media/image33.sv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jpeg"/><Relationship Id="rId13" Type="http://schemas.openxmlformats.org/officeDocument/2006/relationships/image" Target="../media/image42.png"/><Relationship Id="rId3" Type="http://schemas.openxmlformats.org/officeDocument/2006/relationships/image" Target="../media/image4.svg"/><Relationship Id="rId7" Type="http://schemas.openxmlformats.org/officeDocument/2006/relationships/image" Target="../media/image2.svg"/><Relationship Id="rId12" Type="http://schemas.openxmlformats.org/officeDocument/2006/relationships/image" Target="../media/image41.png"/><Relationship Id="rId17" Type="http://schemas.openxmlformats.org/officeDocument/2006/relationships/image" Target="../media/image46.png"/><Relationship Id="rId2" Type="http://schemas.openxmlformats.org/officeDocument/2006/relationships/image" Target="../media/image3.png"/><Relationship Id="rId16" Type="http://schemas.openxmlformats.org/officeDocument/2006/relationships/image" Target="../media/image4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.png"/><Relationship Id="rId11" Type="http://schemas.openxmlformats.org/officeDocument/2006/relationships/image" Target="../media/image40.jpeg"/><Relationship Id="rId5" Type="http://schemas.openxmlformats.org/officeDocument/2006/relationships/image" Target="../media/image24.svg"/><Relationship Id="rId15" Type="http://schemas.openxmlformats.org/officeDocument/2006/relationships/image" Target="../media/image44.png"/><Relationship Id="rId10" Type="http://schemas.openxmlformats.org/officeDocument/2006/relationships/image" Target="../media/image39.jpeg"/><Relationship Id="rId4" Type="http://schemas.openxmlformats.org/officeDocument/2006/relationships/image" Target="../media/image23.png"/><Relationship Id="rId9" Type="http://schemas.openxmlformats.org/officeDocument/2006/relationships/image" Target="../media/image38.png"/><Relationship Id="rId14" Type="http://schemas.openxmlformats.org/officeDocument/2006/relationships/image" Target="../media/image43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png"/><Relationship Id="rId3" Type="http://schemas.openxmlformats.org/officeDocument/2006/relationships/image" Target="../media/image4.svg"/><Relationship Id="rId7" Type="http://schemas.openxmlformats.org/officeDocument/2006/relationships/image" Target="../media/image4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7.png"/><Relationship Id="rId5" Type="http://schemas.openxmlformats.org/officeDocument/2006/relationships/image" Target="../media/image2.svg"/><Relationship Id="rId4" Type="http://schemas.openxmlformats.org/officeDocument/2006/relationships/image" Target="../media/image1.png"/><Relationship Id="rId9" Type="http://schemas.openxmlformats.org/officeDocument/2006/relationships/image" Target="../media/image50.sv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7" Type="http://schemas.openxmlformats.org/officeDocument/2006/relationships/image" Target="../media/image5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3.png"/><Relationship Id="rId5" Type="http://schemas.openxmlformats.org/officeDocument/2006/relationships/image" Target="../media/image52.svg"/><Relationship Id="rId4" Type="http://schemas.openxmlformats.org/officeDocument/2006/relationships/image" Target="../media/image5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2964355" y="793199"/>
            <a:ext cx="8700603" cy="8700603"/>
            <a:chOff x="0" y="0"/>
            <a:chExt cx="812800" cy="8128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E8E8E8">
                    <a:alpha val="56000"/>
                  </a:srgbClr>
                </a:gs>
                <a:gs pos="100000">
                  <a:srgbClr val="FFFFFF">
                    <a:alpha val="56000"/>
                  </a:srgbClr>
                </a:gs>
              </a:gsLst>
              <a:lin ang="0"/>
            </a:gradFill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5" name="Freeform 5"/>
          <p:cNvSpPr/>
          <p:nvPr/>
        </p:nvSpPr>
        <p:spPr>
          <a:xfrm flipH="1" flipV="1">
            <a:off x="15127499" y="7088778"/>
            <a:ext cx="3896391" cy="3886650"/>
          </a:xfrm>
          <a:custGeom>
            <a:avLst/>
            <a:gdLst/>
            <a:ahLst/>
            <a:cxnLst/>
            <a:rect l="l" t="t" r="r" b="b"/>
            <a:pathLst>
              <a:path w="3896391" h="3886650">
                <a:moveTo>
                  <a:pt x="3896391" y="3886649"/>
                </a:moveTo>
                <a:lnTo>
                  <a:pt x="0" y="3886649"/>
                </a:lnTo>
                <a:lnTo>
                  <a:pt x="0" y="0"/>
                </a:lnTo>
                <a:lnTo>
                  <a:pt x="3896391" y="0"/>
                </a:lnTo>
                <a:lnTo>
                  <a:pt x="3896391" y="3886649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6" name="Freeform 6"/>
          <p:cNvSpPr/>
          <p:nvPr/>
        </p:nvSpPr>
        <p:spPr>
          <a:xfrm>
            <a:off x="-238017" y="0"/>
            <a:ext cx="2714560" cy="2707773"/>
          </a:xfrm>
          <a:custGeom>
            <a:avLst/>
            <a:gdLst/>
            <a:ahLst/>
            <a:cxnLst/>
            <a:rect l="l" t="t" r="r" b="b"/>
            <a:pathLst>
              <a:path w="2714560" h="2707773">
                <a:moveTo>
                  <a:pt x="0" y="0"/>
                </a:moveTo>
                <a:lnTo>
                  <a:pt x="2714559" y="0"/>
                </a:lnTo>
                <a:lnTo>
                  <a:pt x="2714559" y="2707773"/>
                </a:lnTo>
                <a:lnTo>
                  <a:pt x="0" y="2707773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7" name="Group 7"/>
          <p:cNvGrpSpPr/>
          <p:nvPr/>
        </p:nvGrpSpPr>
        <p:grpSpPr>
          <a:xfrm>
            <a:off x="4253264" y="4997004"/>
            <a:ext cx="9781472" cy="1333556"/>
            <a:chOff x="0" y="0"/>
            <a:chExt cx="9481520" cy="1292662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9481520" cy="1292662"/>
            </a:xfrm>
            <a:custGeom>
              <a:avLst/>
              <a:gdLst/>
              <a:ahLst/>
              <a:cxnLst/>
              <a:rect l="l" t="t" r="r" b="b"/>
              <a:pathLst>
                <a:path w="9481520" h="1292662">
                  <a:moveTo>
                    <a:pt x="0" y="0"/>
                  </a:moveTo>
                  <a:lnTo>
                    <a:pt x="9481520" y="0"/>
                  </a:lnTo>
                  <a:lnTo>
                    <a:pt x="9481520" y="1292662"/>
                  </a:lnTo>
                  <a:lnTo>
                    <a:pt x="0" y="1292662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9" name="TextBox 9"/>
            <p:cNvSpPr txBox="1"/>
            <p:nvPr/>
          </p:nvSpPr>
          <p:spPr>
            <a:xfrm>
              <a:off x="0" y="-66675"/>
              <a:ext cx="9481520" cy="1359337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algn="ctr">
                <a:lnSpc>
                  <a:spcPts val="4079"/>
                </a:lnSpc>
              </a:pPr>
              <a:r>
                <a:rPr lang="en-US" sz="3399">
                  <a:solidFill>
                    <a:srgbClr val="020203"/>
                  </a:solidFill>
                  <a:latin typeface="Calibri (MS)"/>
                  <a:ea typeface="Calibri (MS)"/>
                  <a:cs typeface="Calibri (MS)"/>
                  <a:sym typeface="Calibri (MS)"/>
                </a:rPr>
                <a:t>Transforming Early Detection of Cardiac Arrhythmias with AI-Powered E-Textiles</a:t>
              </a:r>
            </a:p>
          </p:txBody>
        </p:sp>
      </p:grpSp>
      <p:grpSp>
        <p:nvGrpSpPr>
          <p:cNvPr id="10" name="Group 10"/>
          <p:cNvGrpSpPr/>
          <p:nvPr/>
        </p:nvGrpSpPr>
        <p:grpSpPr>
          <a:xfrm>
            <a:off x="6740184" y="6508404"/>
            <a:ext cx="4807632" cy="1160747"/>
            <a:chOff x="0" y="0"/>
            <a:chExt cx="5354006" cy="1292662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5354006" cy="1292662"/>
            </a:xfrm>
            <a:custGeom>
              <a:avLst/>
              <a:gdLst/>
              <a:ahLst/>
              <a:cxnLst/>
              <a:rect l="l" t="t" r="r" b="b"/>
              <a:pathLst>
                <a:path w="5354006" h="1292662">
                  <a:moveTo>
                    <a:pt x="0" y="0"/>
                  </a:moveTo>
                  <a:lnTo>
                    <a:pt x="5354006" y="0"/>
                  </a:lnTo>
                  <a:lnTo>
                    <a:pt x="5354006" y="1292662"/>
                  </a:lnTo>
                  <a:lnTo>
                    <a:pt x="0" y="1292662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2" name="TextBox 12"/>
            <p:cNvSpPr txBox="1"/>
            <p:nvPr/>
          </p:nvSpPr>
          <p:spPr>
            <a:xfrm>
              <a:off x="0" y="-66675"/>
              <a:ext cx="5354006" cy="1359337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algn="ctr">
                <a:lnSpc>
                  <a:spcPts val="4079"/>
                </a:lnSpc>
              </a:pPr>
              <a:r>
                <a:rPr lang="en-US" sz="3399">
                  <a:solidFill>
                    <a:srgbClr val="020203"/>
                  </a:solidFill>
                  <a:latin typeface="Calibri (MS)"/>
                  <a:ea typeface="Calibri (MS)"/>
                  <a:cs typeface="Calibri (MS)"/>
                  <a:sym typeface="Calibri (MS)"/>
                </a:rPr>
                <a:t>Jeanette Ortegon, Founder </a:t>
              </a:r>
            </a:p>
            <a:p>
              <a:pPr algn="ctr">
                <a:lnSpc>
                  <a:spcPts val="3599"/>
                </a:lnSpc>
              </a:pPr>
              <a:r>
                <a:rPr lang="en-US" sz="2999">
                  <a:solidFill>
                    <a:srgbClr val="020203"/>
                  </a:solidFill>
                  <a:latin typeface="Calibri (MS)"/>
                  <a:ea typeface="Calibri (MS)"/>
                  <a:cs typeface="Calibri (MS)"/>
                  <a:sym typeface="Calibri (MS)"/>
                </a:rPr>
                <a:t>Waverly Technology LLC</a:t>
              </a:r>
            </a:p>
          </p:txBody>
        </p:sp>
      </p:grpSp>
      <p:grpSp>
        <p:nvGrpSpPr>
          <p:cNvPr id="13" name="Group 13"/>
          <p:cNvGrpSpPr/>
          <p:nvPr/>
        </p:nvGrpSpPr>
        <p:grpSpPr>
          <a:xfrm>
            <a:off x="4253264" y="8204789"/>
            <a:ext cx="9781472" cy="836838"/>
            <a:chOff x="0" y="0"/>
            <a:chExt cx="13041962" cy="1115784"/>
          </a:xfrm>
        </p:grpSpPr>
        <p:grpSp>
          <p:nvGrpSpPr>
            <p:cNvPr id="14" name="Group 14"/>
            <p:cNvGrpSpPr/>
            <p:nvPr/>
          </p:nvGrpSpPr>
          <p:grpSpPr>
            <a:xfrm>
              <a:off x="0" y="0"/>
              <a:ext cx="13041962" cy="1115784"/>
              <a:chOff x="0" y="0"/>
              <a:chExt cx="2798706" cy="239439"/>
            </a:xfrm>
          </p:grpSpPr>
          <p:sp>
            <p:nvSpPr>
              <p:cNvPr id="15" name="Freeform 15"/>
              <p:cNvSpPr/>
              <p:nvPr/>
            </p:nvSpPr>
            <p:spPr>
              <a:xfrm>
                <a:off x="0" y="0"/>
                <a:ext cx="2798706" cy="239439"/>
              </a:xfrm>
              <a:custGeom>
                <a:avLst/>
                <a:gdLst/>
                <a:ahLst/>
                <a:cxnLst/>
                <a:rect l="l" t="t" r="r" b="b"/>
                <a:pathLst>
                  <a:path w="2798706" h="239439">
                    <a:moveTo>
                      <a:pt x="41871" y="0"/>
                    </a:moveTo>
                    <a:lnTo>
                      <a:pt x="2756835" y="0"/>
                    </a:lnTo>
                    <a:cubicBezTo>
                      <a:pt x="2779960" y="0"/>
                      <a:pt x="2798706" y="18746"/>
                      <a:pt x="2798706" y="41871"/>
                    </a:cubicBezTo>
                    <a:lnTo>
                      <a:pt x="2798706" y="197568"/>
                    </a:lnTo>
                    <a:cubicBezTo>
                      <a:pt x="2798706" y="208673"/>
                      <a:pt x="2794295" y="219323"/>
                      <a:pt x="2786442" y="227175"/>
                    </a:cubicBezTo>
                    <a:cubicBezTo>
                      <a:pt x="2778590" y="235027"/>
                      <a:pt x="2767940" y="239439"/>
                      <a:pt x="2756835" y="239439"/>
                    </a:cubicBezTo>
                    <a:lnTo>
                      <a:pt x="41871" y="239439"/>
                    </a:lnTo>
                    <a:cubicBezTo>
                      <a:pt x="30766" y="239439"/>
                      <a:pt x="20116" y="235027"/>
                      <a:pt x="12264" y="227175"/>
                    </a:cubicBezTo>
                    <a:cubicBezTo>
                      <a:pt x="4411" y="219323"/>
                      <a:pt x="0" y="208673"/>
                      <a:pt x="0" y="197568"/>
                    </a:cubicBezTo>
                    <a:lnTo>
                      <a:pt x="0" y="41871"/>
                    </a:lnTo>
                    <a:cubicBezTo>
                      <a:pt x="0" y="30766"/>
                      <a:pt x="4411" y="20116"/>
                      <a:pt x="12264" y="12264"/>
                    </a:cubicBezTo>
                    <a:cubicBezTo>
                      <a:pt x="20116" y="4411"/>
                      <a:pt x="30766" y="0"/>
                      <a:pt x="41871" y="0"/>
                    </a:cubicBezTo>
                    <a:close/>
                  </a:path>
                </a:pathLst>
              </a:custGeom>
              <a:solidFill>
                <a:srgbClr val="E82421"/>
              </a:solid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" name="TextBox 16"/>
              <p:cNvSpPr txBox="1"/>
              <p:nvPr/>
            </p:nvSpPr>
            <p:spPr>
              <a:xfrm>
                <a:off x="0" y="-38100"/>
                <a:ext cx="2798706" cy="277539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60"/>
                  </a:lnSpc>
                </a:pPr>
                <a:endParaRPr/>
              </a:p>
            </p:txBody>
          </p:sp>
        </p:grpSp>
        <p:sp>
          <p:nvSpPr>
            <p:cNvPr id="17" name="TextBox 17"/>
            <p:cNvSpPr txBox="1"/>
            <p:nvPr/>
          </p:nvSpPr>
          <p:spPr>
            <a:xfrm>
              <a:off x="396958" y="310378"/>
              <a:ext cx="12248046" cy="59719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195"/>
                </a:lnSpc>
              </a:pPr>
              <a:r>
                <a:rPr lang="en-US" sz="2662">
                  <a:solidFill>
                    <a:srgbClr val="FFFFFF"/>
                  </a:solidFill>
                  <a:latin typeface="Calibri (MS)"/>
                  <a:ea typeface="Calibri (MS)"/>
                  <a:cs typeface="Calibri (MS)"/>
                  <a:sym typeface="Calibri (MS)"/>
                </a:rPr>
                <a:t>PRESENTER: Jeanette Ortegon Founder - Waverly Technology, LLC </a:t>
              </a:r>
            </a:p>
          </p:txBody>
        </p:sp>
      </p:grpSp>
      <p:sp>
        <p:nvSpPr>
          <p:cNvPr id="18" name="Freeform 18"/>
          <p:cNvSpPr/>
          <p:nvPr/>
        </p:nvSpPr>
        <p:spPr>
          <a:xfrm>
            <a:off x="3887608" y="1261349"/>
            <a:ext cx="10512785" cy="3600629"/>
          </a:xfrm>
          <a:custGeom>
            <a:avLst/>
            <a:gdLst/>
            <a:ahLst/>
            <a:cxnLst/>
            <a:rect l="l" t="t" r="r" b="b"/>
            <a:pathLst>
              <a:path w="10512785" h="3600629">
                <a:moveTo>
                  <a:pt x="0" y="0"/>
                </a:moveTo>
                <a:lnTo>
                  <a:pt x="10512784" y="0"/>
                </a:lnTo>
                <a:lnTo>
                  <a:pt x="10512784" y="3600629"/>
                </a:lnTo>
                <a:lnTo>
                  <a:pt x="0" y="3600629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7C1A2D7B-CB3A-4D8E-98AE-4013B4FFBBA3}"/>
              </a:ext>
            </a:extLst>
          </p:cNvPr>
          <p:cNvSpPr txBox="1"/>
          <p:nvPr/>
        </p:nvSpPr>
        <p:spPr>
          <a:xfrm>
            <a:off x="16535400" y="9041627"/>
            <a:ext cx="121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Problem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2043024" y="2084666"/>
            <a:ext cx="457200" cy="1203522"/>
            <a:chOff x="0" y="0"/>
            <a:chExt cx="609600" cy="1604696"/>
          </a:xfrm>
        </p:grpSpPr>
        <p:grpSp>
          <p:nvGrpSpPr>
            <p:cNvPr id="3" name="Group 3"/>
            <p:cNvGrpSpPr/>
            <p:nvPr/>
          </p:nvGrpSpPr>
          <p:grpSpPr>
            <a:xfrm>
              <a:off x="0" y="0"/>
              <a:ext cx="609600" cy="609600"/>
              <a:chOff x="0" y="0"/>
              <a:chExt cx="609600" cy="609600"/>
            </a:xfrm>
          </p:grpSpPr>
          <p:sp>
            <p:nvSpPr>
              <p:cNvPr id="4" name="Freeform 4"/>
              <p:cNvSpPr/>
              <p:nvPr/>
            </p:nvSpPr>
            <p:spPr>
              <a:xfrm>
                <a:off x="0" y="0"/>
                <a:ext cx="609600" cy="609600"/>
              </a:xfrm>
              <a:custGeom>
                <a:avLst/>
                <a:gdLst/>
                <a:ahLst/>
                <a:cxnLst/>
                <a:rect l="l" t="t" r="r" b="b"/>
                <a:pathLst>
                  <a:path w="609600" h="609600">
                    <a:moveTo>
                      <a:pt x="0" y="101600"/>
                    </a:moveTo>
                    <a:cubicBezTo>
                      <a:pt x="0" y="45466"/>
                      <a:pt x="45466" y="0"/>
                      <a:pt x="101600" y="0"/>
                    </a:cubicBezTo>
                    <a:lnTo>
                      <a:pt x="508000" y="0"/>
                    </a:lnTo>
                    <a:cubicBezTo>
                      <a:pt x="564134" y="0"/>
                      <a:pt x="609600" y="45466"/>
                      <a:pt x="609600" y="101600"/>
                    </a:cubicBezTo>
                    <a:lnTo>
                      <a:pt x="609600" y="508000"/>
                    </a:lnTo>
                    <a:cubicBezTo>
                      <a:pt x="609600" y="564134"/>
                      <a:pt x="564134" y="609600"/>
                      <a:pt x="508000" y="609600"/>
                    </a:cubicBezTo>
                    <a:lnTo>
                      <a:pt x="101600" y="609600"/>
                    </a:lnTo>
                    <a:cubicBezTo>
                      <a:pt x="45466" y="609600"/>
                      <a:pt x="0" y="564134"/>
                      <a:pt x="0" y="508000"/>
                    </a:cubicBezTo>
                    <a:close/>
                  </a:path>
                </a:pathLst>
              </a:custGeom>
              <a:solidFill>
                <a:srgbClr val="E82421"/>
              </a:solidFill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5" name="Group 5"/>
            <p:cNvGrpSpPr/>
            <p:nvPr/>
          </p:nvGrpSpPr>
          <p:grpSpPr>
            <a:xfrm>
              <a:off x="0" y="995096"/>
              <a:ext cx="609600" cy="609600"/>
              <a:chOff x="0" y="0"/>
              <a:chExt cx="609600" cy="609600"/>
            </a:xfrm>
          </p:grpSpPr>
          <p:sp>
            <p:nvSpPr>
              <p:cNvPr id="6" name="Freeform 6"/>
              <p:cNvSpPr/>
              <p:nvPr/>
            </p:nvSpPr>
            <p:spPr>
              <a:xfrm>
                <a:off x="0" y="0"/>
                <a:ext cx="609600" cy="609600"/>
              </a:xfrm>
              <a:custGeom>
                <a:avLst/>
                <a:gdLst/>
                <a:ahLst/>
                <a:cxnLst/>
                <a:rect l="l" t="t" r="r" b="b"/>
                <a:pathLst>
                  <a:path w="609600" h="609600">
                    <a:moveTo>
                      <a:pt x="0" y="101600"/>
                    </a:moveTo>
                    <a:cubicBezTo>
                      <a:pt x="0" y="45466"/>
                      <a:pt x="45466" y="0"/>
                      <a:pt x="101600" y="0"/>
                    </a:cubicBezTo>
                    <a:lnTo>
                      <a:pt x="508000" y="0"/>
                    </a:lnTo>
                    <a:cubicBezTo>
                      <a:pt x="564134" y="0"/>
                      <a:pt x="609600" y="45466"/>
                      <a:pt x="609600" y="101600"/>
                    </a:cubicBezTo>
                    <a:lnTo>
                      <a:pt x="609600" y="508000"/>
                    </a:lnTo>
                    <a:cubicBezTo>
                      <a:pt x="609600" y="564134"/>
                      <a:pt x="564134" y="609600"/>
                      <a:pt x="508000" y="609600"/>
                    </a:cubicBezTo>
                    <a:lnTo>
                      <a:pt x="101600" y="609600"/>
                    </a:lnTo>
                    <a:cubicBezTo>
                      <a:pt x="45466" y="609600"/>
                      <a:pt x="0" y="564134"/>
                      <a:pt x="0" y="508000"/>
                    </a:cubicBezTo>
                    <a:close/>
                  </a:path>
                </a:pathLst>
              </a:custGeom>
              <a:solidFill>
                <a:srgbClr val="E82421"/>
              </a:solidFill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7" name="Group 7"/>
            <p:cNvGrpSpPr>
              <a:grpSpLocks noChangeAspect="1"/>
            </p:cNvGrpSpPr>
            <p:nvPr/>
          </p:nvGrpSpPr>
          <p:grpSpPr>
            <a:xfrm>
              <a:off x="130176" y="130176"/>
              <a:ext cx="349251" cy="349251"/>
              <a:chOff x="0" y="0"/>
              <a:chExt cx="349251" cy="349251"/>
            </a:xfrm>
          </p:grpSpPr>
          <p:sp>
            <p:nvSpPr>
              <p:cNvPr id="8" name="Freeform 8"/>
              <p:cNvSpPr/>
              <p:nvPr/>
            </p:nvSpPr>
            <p:spPr>
              <a:xfrm>
                <a:off x="0" y="0"/>
                <a:ext cx="349250" cy="349250"/>
              </a:xfrm>
              <a:custGeom>
                <a:avLst/>
                <a:gdLst/>
                <a:ahLst/>
                <a:cxnLst/>
                <a:rect l="l" t="t" r="r" b="b"/>
                <a:pathLst>
                  <a:path w="349250" h="349250">
                    <a:moveTo>
                      <a:pt x="0" y="0"/>
                    </a:moveTo>
                    <a:lnTo>
                      <a:pt x="349250" y="0"/>
                    </a:lnTo>
                    <a:lnTo>
                      <a:pt x="349250" y="349250"/>
                    </a:lnTo>
                    <a:lnTo>
                      <a:pt x="0" y="349250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9" name="Group 9"/>
            <p:cNvGrpSpPr>
              <a:grpSpLocks noChangeAspect="1"/>
            </p:cNvGrpSpPr>
            <p:nvPr/>
          </p:nvGrpSpPr>
          <p:grpSpPr>
            <a:xfrm>
              <a:off x="130176" y="1125272"/>
              <a:ext cx="349251" cy="349251"/>
              <a:chOff x="0" y="0"/>
              <a:chExt cx="349251" cy="349251"/>
            </a:xfrm>
          </p:grpSpPr>
          <p:sp>
            <p:nvSpPr>
              <p:cNvPr id="10" name="Freeform 10"/>
              <p:cNvSpPr/>
              <p:nvPr/>
            </p:nvSpPr>
            <p:spPr>
              <a:xfrm>
                <a:off x="0" y="0"/>
                <a:ext cx="349250" cy="349250"/>
              </a:xfrm>
              <a:custGeom>
                <a:avLst/>
                <a:gdLst/>
                <a:ahLst/>
                <a:cxnLst/>
                <a:rect l="l" t="t" r="r" b="b"/>
                <a:pathLst>
                  <a:path w="349250" h="349250">
                    <a:moveTo>
                      <a:pt x="0" y="0"/>
                    </a:moveTo>
                    <a:lnTo>
                      <a:pt x="349250" y="0"/>
                    </a:lnTo>
                    <a:lnTo>
                      <a:pt x="349250" y="349250"/>
                    </a:lnTo>
                    <a:lnTo>
                      <a:pt x="0" y="349250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endParaRPr lang="en-US"/>
              </a:p>
            </p:txBody>
          </p:sp>
        </p:grpSp>
      </p:grpSp>
      <p:grpSp>
        <p:nvGrpSpPr>
          <p:cNvPr id="11" name="Group 11"/>
          <p:cNvGrpSpPr/>
          <p:nvPr/>
        </p:nvGrpSpPr>
        <p:grpSpPr>
          <a:xfrm>
            <a:off x="2043024" y="3631001"/>
            <a:ext cx="457200" cy="457200"/>
            <a:chOff x="0" y="0"/>
            <a:chExt cx="609600" cy="609600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609600" cy="609600"/>
            </a:xfrm>
            <a:custGeom>
              <a:avLst/>
              <a:gdLst/>
              <a:ahLst/>
              <a:cxnLst/>
              <a:rect l="l" t="t" r="r" b="b"/>
              <a:pathLst>
                <a:path w="609600" h="609600">
                  <a:moveTo>
                    <a:pt x="0" y="101600"/>
                  </a:moveTo>
                  <a:cubicBezTo>
                    <a:pt x="0" y="45466"/>
                    <a:pt x="45466" y="0"/>
                    <a:pt x="101600" y="0"/>
                  </a:cubicBezTo>
                  <a:lnTo>
                    <a:pt x="508000" y="0"/>
                  </a:lnTo>
                  <a:cubicBezTo>
                    <a:pt x="564134" y="0"/>
                    <a:pt x="609600" y="45466"/>
                    <a:pt x="609600" y="101600"/>
                  </a:cubicBezTo>
                  <a:lnTo>
                    <a:pt x="609600" y="508000"/>
                  </a:lnTo>
                  <a:cubicBezTo>
                    <a:pt x="609600" y="564134"/>
                    <a:pt x="564134" y="609600"/>
                    <a:pt x="508000" y="609600"/>
                  </a:cubicBezTo>
                  <a:lnTo>
                    <a:pt x="101600" y="609600"/>
                  </a:lnTo>
                  <a:cubicBezTo>
                    <a:pt x="45466" y="609600"/>
                    <a:pt x="0" y="564134"/>
                    <a:pt x="0" y="508000"/>
                  </a:cubicBezTo>
                  <a:close/>
                </a:path>
              </a:pathLst>
            </a:custGeom>
            <a:solidFill>
              <a:srgbClr val="E82421"/>
            </a:solid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3" name="Group 13"/>
          <p:cNvGrpSpPr>
            <a:grpSpLocks noChangeAspect="1"/>
          </p:cNvGrpSpPr>
          <p:nvPr/>
        </p:nvGrpSpPr>
        <p:grpSpPr>
          <a:xfrm>
            <a:off x="2140656" y="3738158"/>
            <a:ext cx="261938" cy="261938"/>
            <a:chOff x="0" y="0"/>
            <a:chExt cx="349251" cy="349251"/>
          </a:xfrm>
        </p:grpSpPr>
        <p:sp>
          <p:nvSpPr>
            <p:cNvPr id="14" name="Freeform 14"/>
            <p:cNvSpPr/>
            <p:nvPr/>
          </p:nvSpPr>
          <p:spPr>
            <a:xfrm>
              <a:off x="0" y="0"/>
              <a:ext cx="349250" cy="349250"/>
            </a:xfrm>
            <a:custGeom>
              <a:avLst/>
              <a:gdLst/>
              <a:ahLst/>
              <a:cxnLst/>
              <a:rect l="l" t="t" r="r" b="b"/>
              <a:pathLst>
                <a:path w="349250" h="349250">
                  <a:moveTo>
                    <a:pt x="0" y="0"/>
                  </a:moveTo>
                  <a:lnTo>
                    <a:pt x="349250" y="0"/>
                  </a:lnTo>
                  <a:lnTo>
                    <a:pt x="349250" y="349250"/>
                  </a:lnTo>
                  <a:lnTo>
                    <a:pt x="0" y="34925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5" name="Group 15"/>
          <p:cNvGrpSpPr/>
          <p:nvPr/>
        </p:nvGrpSpPr>
        <p:grpSpPr>
          <a:xfrm>
            <a:off x="0" y="-252199"/>
            <a:ext cx="1447969" cy="10912067"/>
            <a:chOff x="0" y="0"/>
            <a:chExt cx="381358" cy="2873960"/>
          </a:xfrm>
        </p:grpSpPr>
        <p:sp>
          <p:nvSpPr>
            <p:cNvPr id="16" name="Freeform 16"/>
            <p:cNvSpPr/>
            <p:nvPr/>
          </p:nvSpPr>
          <p:spPr>
            <a:xfrm>
              <a:off x="0" y="0"/>
              <a:ext cx="381358" cy="2873960"/>
            </a:xfrm>
            <a:custGeom>
              <a:avLst/>
              <a:gdLst/>
              <a:ahLst/>
              <a:cxnLst/>
              <a:rect l="l" t="t" r="r" b="b"/>
              <a:pathLst>
                <a:path w="381358" h="2873960">
                  <a:moveTo>
                    <a:pt x="0" y="0"/>
                  </a:moveTo>
                  <a:lnTo>
                    <a:pt x="381358" y="0"/>
                  </a:lnTo>
                  <a:lnTo>
                    <a:pt x="381358" y="2873960"/>
                  </a:lnTo>
                  <a:lnTo>
                    <a:pt x="0" y="2873960"/>
                  </a:lnTo>
                  <a:close/>
                </a:path>
              </a:pathLst>
            </a:custGeom>
            <a:gradFill rotWithShape="1">
              <a:gsLst>
                <a:gs pos="0">
                  <a:srgbClr val="E8E8E8">
                    <a:alpha val="100000"/>
                  </a:srgbClr>
                </a:gs>
                <a:gs pos="100000">
                  <a:srgbClr val="FFFFFF">
                    <a:alpha val="100000"/>
                  </a:srgbClr>
                </a:gs>
              </a:gsLst>
              <a:lin ang="0"/>
            </a:gradFill>
          </p:spPr>
          <p:txBody>
            <a:bodyPr/>
            <a:lstStyle/>
            <a:p>
              <a:endParaRPr lang="en-US"/>
            </a:p>
          </p:txBody>
        </p:sp>
        <p:sp>
          <p:nvSpPr>
            <p:cNvPr id="17" name="TextBox 17"/>
            <p:cNvSpPr txBox="1"/>
            <p:nvPr/>
          </p:nvSpPr>
          <p:spPr>
            <a:xfrm>
              <a:off x="0" y="-38100"/>
              <a:ext cx="381358" cy="291206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18" name="Group 18"/>
          <p:cNvGrpSpPr/>
          <p:nvPr/>
        </p:nvGrpSpPr>
        <p:grpSpPr>
          <a:xfrm>
            <a:off x="2085482" y="8705641"/>
            <a:ext cx="6765205" cy="858671"/>
            <a:chOff x="0" y="0"/>
            <a:chExt cx="1755141" cy="222770"/>
          </a:xfrm>
        </p:grpSpPr>
        <p:sp>
          <p:nvSpPr>
            <p:cNvPr id="19" name="Freeform 19"/>
            <p:cNvSpPr/>
            <p:nvPr/>
          </p:nvSpPr>
          <p:spPr>
            <a:xfrm>
              <a:off x="0" y="0"/>
              <a:ext cx="1755141" cy="222770"/>
            </a:xfrm>
            <a:custGeom>
              <a:avLst/>
              <a:gdLst/>
              <a:ahLst/>
              <a:cxnLst/>
              <a:rect l="l" t="t" r="r" b="b"/>
              <a:pathLst>
                <a:path w="1755141" h="222770">
                  <a:moveTo>
                    <a:pt x="58363" y="0"/>
                  </a:moveTo>
                  <a:lnTo>
                    <a:pt x="1696778" y="0"/>
                  </a:lnTo>
                  <a:cubicBezTo>
                    <a:pt x="1729011" y="0"/>
                    <a:pt x="1755141" y="26130"/>
                    <a:pt x="1755141" y="58363"/>
                  </a:cubicBezTo>
                  <a:lnTo>
                    <a:pt x="1755141" y="164407"/>
                  </a:lnTo>
                  <a:cubicBezTo>
                    <a:pt x="1755141" y="179886"/>
                    <a:pt x="1748992" y="194731"/>
                    <a:pt x="1738047" y="205676"/>
                  </a:cubicBezTo>
                  <a:cubicBezTo>
                    <a:pt x="1727102" y="216622"/>
                    <a:pt x="1712257" y="222770"/>
                    <a:pt x="1696778" y="222770"/>
                  </a:cubicBezTo>
                  <a:lnTo>
                    <a:pt x="58363" y="222770"/>
                  </a:lnTo>
                  <a:cubicBezTo>
                    <a:pt x="42884" y="222770"/>
                    <a:pt x="28039" y="216622"/>
                    <a:pt x="17094" y="205676"/>
                  </a:cubicBezTo>
                  <a:cubicBezTo>
                    <a:pt x="6149" y="194731"/>
                    <a:pt x="0" y="179886"/>
                    <a:pt x="0" y="164407"/>
                  </a:cubicBezTo>
                  <a:lnTo>
                    <a:pt x="0" y="58363"/>
                  </a:lnTo>
                  <a:cubicBezTo>
                    <a:pt x="0" y="42884"/>
                    <a:pt x="6149" y="28039"/>
                    <a:pt x="17094" y="17094"/>
                  </a:cubicBezTo>
                  <a:cubicBezTo>
                    <a:pt x="28039" y="6149"/>
                    <a:pt x="42884" y="0"/>
                    <a:pt x="58363" y="0"/>
                  </a:cubicBezTo>
                  <a:close/>
                </a:path>
              </a:pathLst>
            </a:custGeom>
            <a:solidFill>
              <a:srgbClr val="E82421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20" name="TextBox 20"/>
            <p:cNvSpPr txBox="1"/>
            <p:nvPr/>
          </p:nvSpPr>
          <p:spPr>
            <a:xfrm>
              <a:off x="0" y="-38100"/>
              <a:ext cx="1755141" cy="26087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21" name="Freeform 21"/>
          <p:cNvSpPr/>
          <p:nvPr/>
        </p:nvSpPr>
        <p:spPr>
          <a:xfrm rot="882493" flipH="1">
            <a:off x="15590404" y="-832908"/>
            <a:ext cx="3337791" cy="3329447"/>
          </a:xfrm>
          <a:custGeom>
            <a:avLst/>
            <a:gdLst/>
            <a:ahLst/>
            <a:cxnLst/>
            <a:rect l="l" t="t" r="r" b="b"/>
            <a:pathLst>
              <a:path w="3337791" h="3329447">
                <a:moveTo>
                  <a:pt x="3337792" y="0"/>
                </a:moveTo>
                <a:lnTo>
                  <a:pt x="0" y="0"/>
                </a:lnTo>
                <a:lnTo>
                  <a:pt x="0" y="3329447"/>
                </a:lnTo>
                <a:lnTo>
                  <a:pt x="3337792" y="3329447"/>
                </a:lnTo>
                <a:lnTo>
                  <a:pt x="3337792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2" name="Freeform 22"/>
          <p:cNvSpPr/>
          <p:nvPr/>
        </p:nvSpPr>
        <p:spPr>
          <a:xfrm>
            <a:off x="2085482" y="4375212"/>
            <a:ext cx="6834427" cy="2340791"/>
          </a:xfrm>
          <a:custGeom>
            <a:avLst/>
            <a:gdLst/>
            <a:ahLst/>
            <a:cxnLst/>
            <a:rect l="l" t="t" r="r" b="b"/>
            <a:pathLst>
              <a:path w="6834427" h="2340791">
                <a:moveTo>
                  <a:pt x="0" y="0"/>
                </a:moveTo>
                <a:lnTo>
                  <a:pt x="6834427" y="0"/>
                </a:lnTo>
                <a:lnTo>
                  <a:pt x="6834427" y="2340791"/>
                </a:lnTo>
                <a:lnTo>
                  <a:pt x="0" y="2340791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3" name="Freeform 23"/>
          <p:cNvSpPr/>
          <p:nvPr/>
        </p:nvSpPr>
        <p:spPr>
          <a:xfrm>
            <a:off x="10975587" y="2582486"/>
            <a:ext cx="6122266" cy="8479288"/>
          </a:xfrm>
          <a:custGeom>
            <a:avLst/>
            <a:gdLst/>
            <a:ahLst/>
            <a:cxnLst/>
            <a:rect l="l" t="t" r="r" b="b"/>
            <a:pathLst>
              <a:path w="6122266" h="8479288">
                <a:moveTo>
                  <a:pt x="0" y="0"/>
                </a:moveTo>
                <a:lnTo>
                  <a:pt x="6122266" y="0"/>
                </a:lnTo>
                <a:lnTo>
                  <a:pt x="6122266" y="8479288"/>
                </a:lnTo>
                <a:lnTo>
                  <a:pt x="0" y="8479288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l="-24295" t="-7427" r="-24491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4" name="Freeform 24"/>
          <p:cNvSpPr/>
          <p:nvPr/>
        </p:nvSpPr>
        <p:spPr>
          <a:xfrm>
            <a:off x="15079870" y="5047005"/>
            <a:ext cx="2749043" cy="5107813"/>
          </a:xfrm>
          <a:custGeom>
            <a:avLst/>
            <a:gdLst/>
            <a:ahLst/>
            <a:cxnLst/>
            <a:rect l="l" t="t" r="r" b="b"/>
            <a:pathLst>
              <a:path w="2749043" h="5107813">
                <a:moveTo>
                  <a:pt x="0" y="0"/>
                </a:moveTo>
                <a:lnTo>
                  <a:pt x="2749043" y="0"/>
                </a:lnTo>
                <a:lnTo>
                  <a:pt x="2749043" y="5107812"/>
                </a:lnTo>
                <a:lnTo>
                  <a:pt x="0" y="5107812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 l="-198525" t="-59245" r="-13567" b="-8724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5" name="TextBox 25"/>
          <p:cNvSpPr txBox="1"/>
          <p:nvPr/>
        </p:nvSpPr>
        <p:spPr>
          <a:xfrm>
            <a:off x="2698030" y="2723854"/>
            <a:ext cx="12453805" cy="6216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583"/>
              </a:lnSpc>
              <a:spcBef>
                <a:spcPct val="0"/>
              </a:spcBef>
            </a:pPr>
            <a:r>
              <a:rPr lang="en-US" sz="3273">
                <a:solidFill>
                  <a:srgbClr val="000000"/>
                </a:solidFill>
                <a:latin typeface="Calibri (MS)"/>
                <a:ea typeface="Calibri (MS)"/>
                <a:cs typeface="Calibri (MS)"/>
                <a:sym typeface="Calibri (MS)"/>
              </a:rPr>
              <a:t>Clinically trusted, AI-powered, patient-friendly. </a:t>
            </a:r>
          </a:p>
        </p:txBody>
      </p:sp>
      <p:sp>
        <p:nvSpPr>
          <p:cNvPr id="26" name="TextBox 26"/>
          <p:cNvSpPr txBox="1"/>
          <p:nvPr/>
        </p:nvSpPr>
        <p:spPr>
          <a:xfrm>
            <a:off x="2698030" y="3486867"/>
            <a:ext cx="12453805" cy="6216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583"/>
              </a:lnSpc>
              <a:spcBef>
                <a:spcPct val="0"/>
              </a:spcBef>
            </a:pPr>
            <a:r>
              <a:rPr lang="en-US" sz="3273">
                <a:solidFill>
                  <a:srgbClr val="000000"/>
                </a:solidFill>
                <a:latin typeface="Calibri (MS)"/>
                <a:ea typeface="Calibri (MS)"/>
                <a:cs typeface="Calibri (MS)"/>
                <a:sym typeface="Calibri (MS)"/>
              </a:rPr>
              <a:t>Scalable model, best solution for the underserved.</a:t>
            </a:r>
          </a:p>
        </p:txBody>
      </p:sp>
      <p:sp>
        <p:nvSpPr>
          <p:cNvPr id="27" name="TextBox 27"/>
          <p:cNvSpPr txBox="1"/>
          <p:nvPr/>
        </p:nvSpPr>
        <p:spPr>
          <a:xfrm>
            <a:off x="2140656" y="6981955"/>
            <a:ext cx="9704581" cy="117123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692"/>
              </a:lnSpc>
              <a:spcBef>
                <a:spcPct val="0"/>
              </a:spcBef>
            </a:pPr>
            <a:r>
              <a:rPr lang="en-US" sz="3351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“Arrhythmia detection is a problem worth solving </a:t>
            </a:r>
          </a:p>
          <a:p>
            <a:pPr algn="l">
              <a:lnSpc>
                <a:spcPts val="4692"/>
              </a:lnSpc>
              <a:spcBef>
                <a:spcPct val="0"/>
              </a:spcBef>
            </a:pPr>
            <a:r>
              <a:rPr lang="en-US" sz="3351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so that every heart can beat”</a:t>
            </a:r>
          </a:p>
        </p:txBody>
      </p:sp>
      <p:sp>
        <p:nvSpPr>
          <p:cNvPr id="28" name="TextBox 28"/>
          <p:cNvSpPr txBox="1"/>
          <p:nvPr/>
        </p:nvSpPr>
        <p:spPr>
          <a:xfrm>
            <a:off x="2011237" y="8748938"/>
            <a:ext cx="6913695" cy="63872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652"/>
              </a:lnSpc>
              <a:spcBef>
                <a:spcPct val="0"/>
              </a:spcBef>
            </a:pPr>
            <a:r>
              <a:rPr lang="en-US" sz="3323" b="1">
                <a:solidFill>
                  <a:srgbClr val="FFFFFF"/>
                </a:solidFill>
                <a:latin typeface="Calibri (MS) Bold"/>
                <a:ea typeface="Calibri (MS) Bold"/>
                <a:cs typeface="Calibri (MS) Bold"/>
                <a:sym typeface="Calibri (MS) Bold"/>
              </a:rPr>
              <a:t>Join us in transforming cardiac care.</a:t>
            </a:r>
          </a:p>
        </p:txBody>
      </p:sp>
      <p:sp>
        <p:nvSpPr>
          <p:cNvPr id="29" name="TextBox 29"/>
          <p:cNvSpPr txBox="1"/>
          <p:nvPr/>
        </p:nvSpPr>
        <p:spPr>
          <a:xfrm>
            <a:off x="7084665" y="736523"/>
            <a:ext cx="3737669" cy="90046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6749"/>
              </a:lnSpc>
            </a:pPr>
            <a:r>
              <a:rPr lang="en-US" sz="5624" b="1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In Closing</a:t>
            </a:r>
          </a:p>
        </p:txBody>
      </p:sp>
      <p:sp>
        <p:nvSpPr>
          <p:cNvPr id="30" name="TextBox 30"/>
          <p:cNvSpPr txBox="1"/>
          <p:nvPr/>
        </p:nvSpPr>
        <p:spPr>
          <a:xfrm>
            <a:off x="2698030" y="1960841"/>
            <a:ext cx="12453805" cy="6216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583"/>
              </a:lnSpc>
              <a:spcBef>
                <a:spcPct val="0"/>
              </a:spcBef>
            </a:pPr>
            <a:r>
              <a:rPr lang="en-US" sz="3273">
                <a:solidFill>
                  <a:srgbClr val="000000"/>
                </a:solidFill>
                <a:latin typeface="Calibri (MS)"/>
                <a:ea typeface="Calibri (MS)"/>
                <a:cs typeface="Calibri (MS)"/>
                <a:sym typeface="Calibri (MS)"/>
              </a:rPr>
              <a:t>RAO Scout saves lives by catching arrhythmias before they’re missed. </a:t>
            </a:r>
          </a:p>
        </p:txBody>
      </p:sp>
    </p:spTree>
  </p:cSld>
  <p:clrMapOvr>
    <a:masterClrMapping/>
  </p:clrMapOvr>
  <p:transition spd="med">
    <p:push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5491173" flipH="1">
            <a:off x="15665649" y="7823187"/>
            <a:ext cx="3187302" cy="3179333"/>
          </a:xfrm>
          <a:custGeom>
            <a:avLst/>
            <a:gdLst/>
            <a:ahLst/>
            <a:cxnLst/>
            <a:rect l="l" t="t" r="r" b="b"/>
            <a:pathLst>
              <a:path w="3187302" h="3179333">
                <a:moveTo>
                  <a:pt x="3187302" y="0"/>
                </a:moveTo>
                <a:lnTo>
                  <a:pt x="0" y="0"/>
                </a:lnTo>
                <a:lnTo>
                  <a:pt x="0" y="3179333"/>
                </a:lnTo>
                <a:lnTo>
                  <a:pt x="3187302" y="3179333"/>
                </a:lnTo>
                <a:lnTo>
                  <a:pt x="3187302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Freeform 3"/>
          <p:cNvSpPr/>
          <p:nvPr/>
        </p:nvSpPr>
        <p:spPr>
          <a:xfrm rot="-5071301">
            <a:off x="290549" y="-2200798"/>
            <a:ext cx="14785476" cy="12781405"/>
          </a:xfrm>
          <a:custGeom>
            <a:avLst/>
            <a:gdLst/>
            <a:ahLst/>
            <a:cxnLst/>
            <a:rect l="l" t="t" r="r" b="b"/>
            <a:pathLst>
              <a:path w="14785476" h="12781405">
                <a:moveTo>
                  <a:pt x="0" y="0"/>
                </a:moveTo>
                <a:lnTo>
                  <a:pt x="14785477" y="0"/>
                </a:lnTo>
                <a:lnTo>
                  <a:pt x="14785477" y="12781405"/>
                </a:lnTo>
                <a:lnTo>
                  <a:pt x="0" y="12781405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alphaModFix amt="35000"/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4" name="TextBox 4"/>
          <p:cNvSpPr txBox="1"/>
          <p:nvPr/>
        </p:nvSpPr>
        <p:spPr>
          <a:xfrm>
            <a:off x="7084665" y="736523"/>
            <a:ext cx="3737669" cy="90046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6749"/>
              </a:lnSpc>
            </a:pPr>
            <a:r>
              <a:rPr lang="en-US" sz="5624" b="1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Questions</a:t>
            </a:r>
          </a:p>
        </p:txBody>
      </p:sp>
      <p:grpSp>
        <p:nvGrpSpPr>
          <p:cNvPr id="5" name="Group 5"/>
          <p:cNvGrpSpPr/>
          <p:nvPr/>
        </p:nvGrpSpPr>
        <p:grpSpPr>
          <a:xfrm>
            <a:off x="2470112" y="2206599"/>
            <a:ext cx="3969581" cy="6739656"/>
            <a:chOff x="0" y="0"/>
            <a:chExt cx="698032" cy="1185137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698032" cy="1185137"/>
            </a:xfrm>
            <a:custGeom>
              <a:avLst/>
              <a:gdLst/>
              <a:ahLst/>
              <a:cxnLst/>
              <a:rect l="l" t="t" r="r" b="b"/>
              <a:pathLst>
                <a:path w="698032" h="1185137">
                  <a:moveTo>
                    <a:pt x="81913" y="0"/>
                  </a:moveTo>
                  <a:lnTo>
                    <a:pt x="616119" y="0"/>
                  </a:lnTo>
                  <a:cubicBezTo>
                    <a:pt x="661358" y="0"/>
                    <a:pt x="698032" y="36674"/>
                    <a:pt x="698032" y="81913"/>
                  </a:cubicBezTo>
                  <a:lnTo>
                    <a:pt x="698032" y="1103224"/>
                  </a:lnTo>
                  <a:cubicBezTo>
                    <a:pt x="698032" y="1124948"/>
                    <a:pt x="689402" y="1145783"/>
                    <a:pt x="674040" y="1161145"/>
                  </a:cubicBezTo>
                  <a:cubicBezTo>
                    <a:pt x="658679" y="1176507"/>
                    <a:pt x="637844" y="1185137"/>
                    <a:pt x="616119" y="1185137"/>
                  </a:cubicBezTo>
                  <a:lnTo>
                    <a:pt x="81913" y="1185137"/>
                  </a:lnTo>
                  <a:cubicBezTo>
                    <a:pt x="60188" y="1185137"/>
                    <a:pt x="39353" y="1176507"/>
                    <a:pt x="23992" y="1161145"/>
                  </a:cubicBezTo>
                  <a:cubicBezTo>
                    <a:pt x="8630" y="1145783"/>
                    <a:pt x="0" y="1124948"/>
                    <a:pt x="0" y="1103224"/>
                  </a:cubicBezTo>
                  <a:lnTo>
                    <a:pt x="0" y="81913"/>
                  </a:lnTo>
                  <a:cubicBezTo>
                    <a:pt x="0" y="60188"/>
                    <a:pt x="8630" y="39353"/>
                    <a:pt x="23992" y="23992"/>
                  </a:cubicBezTo>
                  <a:cubicBezTo>
                    <a:pt x="39353" y="8630"/>
                    <a:pt x="60188" y="0"/>
                    <a:pt x="81913" y="0"/>
                  </a:cubicBezTo>
                  <a:close/>
                </a:path>
              </a:pathLst>
            </a:custGeom>
            <a:blipFill>
              <a:blip r:embed="rId6"/>
              <a:stretch>
                <a:fillRect t="-3008" b="-3008"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7" name="Group 7"/>
          <p:cNvGrpSpPr/>
          <p:nvPr/>
        </p:nvGrpSpPr>
        <p:grpSpPr>
          <a:xfrm>
            <a:off x="7683287" y="2265869"/>
            <a:ext cx="8948697" cy="4882861"/>
            <a:chOff x="0" y="0"/>
            <a:chExt cx="1503954" cy="820633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1503954" cy="820633"/>
            </a:xfrm>
            <a:custGeom>
              <a:avLst/>
              <a:gdLst/>
              <a:ahLst/>
              <a:cxnLst/>
              <a:rect l="l" t="t" r="r" b="b"/>
              <a:pathLst>
                <a:path w="1503954" h="820633">
                  <a:moveTo>
                    <a:pt x="36336" y="0"/>
                  </a:moveTo>
                  <a:lnTo>
                    <a:pt x="1467617" y="0"/>
                  </a:lnTo>
                  <a:cubicBezTo>
                    <a:pt x="1477254" y="0"/>
                    <a:pt x="1486497" y="3828"/>
                    <a:pt x="1493311" y="10643"/>
                  </a:cubicBezTo>
                  <a:cubicBezTo>
                    <a:pt x="1500125" y="17457"/>
                    <a:pt x="1503954" y="26699"/>
                    <a:pt x="1503954" y="36336"/>
                  </a:cubicBezTo>
                  <a:lnTo>
                    <a:pt x="1503954" y="784297"/>
                  </a:lnTo>
                  <a:cubicBezTo>
                    <a:pt x="1503954" y="804365"/>
                    <a:pt x="1487685" y="820633"/>
                    <a:pt x="1467617" y="820633"/>
                  </a:cubicBezTo>
                  <a:lnTo>
                    <a:pt x="36336" y="820633"/>
                  </a:lnTo>
                  <a:cubicBezTo>
                    <a:pt x="16268" y="820633"/>
                    <a:pt x="0" y="804365"/>
                    <a:pt x="0" y="784297"/>
                  </a:cubicBezTo>
                  <a:lnTo>
                    <a:pt x="0" y="36336"/>
                  </a:lnTo>
                  <a:cubicBezTo>
                    <a:pt x="0" y="16268"/>
                    <a:pt x="16268" y="0"/>
                    <a:pt x="36336" y="0"/>
                  </a:cubicBezTo>
                  <a:close/>
                </a:path>
              </a:pathLst>
            </a:custGeom>
            <a:blipFill>
              <a:blip r:embed="rId7"/>
              <a:stretch>
                <a:fillRect t="-3575" b="-3575"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9" name="TextBox 9"/>
          <p:cNvSpPr txBox="1"/>
          <p:nvPr/>
        </p:nvSpPr>
        <p:spPr>
          <a:xfrm>
            <a:off x="11157486" y="7329987"/>
            <a:ext cx="2756409" cy="44762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119"/>
              </a:lnSpc>
            </a:pPr>
            <a:r>
              <a:rPr lang="en-US" sz="2599" u="sng">
                <a:solidFill>
                  <a:srgbClr val="0000FF"/>
                </a:solidFill>
                <a:latin typeface="Calibri (MS)"/>
                <a:ea typeface="Calibri (MS)"/>
                <a:cs typeface="Calibri (MS)"/>
                <a:sym typeface="Calibri (MS)"/>
                <a:hlinkClick r:id="rId8" tooltip="https://www.nobelprize.org/prizes/medicine/1924/einthoven/facts/"/>
              </a:rPr>
              <a:t>ECG Machine - 1903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2869446" y="9160468"/>
            <a:ext cx="3170914" cy="3975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119"/>
              </a:lnSpc>
            </a:pPr>
            <a:r>
              <a:rPr lang="en-US" sz="2599" u="sng" dirty="0">
                <a:solidFill>
                  <a:srgbClr val="0000FF"/>
                </a:solidFill>
                <a:latin typeface="Calibri (MS)"/>
                <a:ea typeface="Calibri (MS)"/>
                <a:cs typeface="Calibri (MS)"/>
                <a:sym typeface="Calibri (MS)"/>
                <a:hlinkClick r:id="rId9" tooltip="https://litfl.com/norman-j-holter/"/>
              </a:rPr>
              <a:t>Holter Monitor - 1962</a:t>
            </a:r>
          </a:p>
        </p:txBody>
      </p:sp>
    </p:spTree>
  </p:cSld>
  <p:clrMapOvr>
    <a:masterClrMapping/>
  </p:clrMapOvr>
  <p:transition spd="slow">
    <p:push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flipH="1" flipV="1">
            <a:off x="14981108" y="7020317"/>
            <a:ext cx="3529946" cy="3521122"/>
          </a:xfrm>
          <a:custGeom>
            <a:avLst/>
            <a:gdLst/>
            <a:ahLst/>
            <a:cxnLst/>
            <a:rect l="l" t="t" r="r" b="b"/>
            <a:pathLst>
              <a:path w="3529946" h="3521122">
                <a:moveTo>
                  <a:pt x="3529947" y="3521122"/>
                </a:moveTo>
                <a:lnTo>
                  <a:pt x="0" y="3521122"/>
                </a:lnTo>
                <a:lnTo>
                  <a:pt x="0" y="0"/>
                </a:lnTo>
                <a:lnTo>
                  <a:pt x="3529947" y="0"/>
                </a:lnTo>
                <a:lnTo>
                  <a:pt x="3529947" y="3521122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Freeform 3"/>
          <p:cNvSpPr/>
          <p:nvPr/>
        </p:nvSpPr>
        <p:spPr>
          <a:xfrm>
            <a:off x="-806034" y="-723449"/>
            <a:ext cx="2633702" cy="2627118"/>
          </a:xfrm>
          <a:custGeom>
            <a:avLst/>
            <a:gdLst/>
            <a:ahLst/>
            <a:cxnLst/>
            <a:rect l="l" t="t" r="r" b="b"/>
            <a:pathLst>
              <a:path w="2633702" h="2627118">
                <a:moveTo>
                  <a:pt x="0" y="0"/>
                </a:moveTo>
                <a:lnTo>
                  <a:pt x="2633703" y="0"/>
                </a:lnTo>
                <a:lnTo>
                  <a:pt x="2633703" y="2627118"/>
                </a:lnTo>
                <a:lnTo>
                  <a:pt x="0" y="262711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4" name="Freeform 4"/>
          <p:cNvSpPr/>
          <p:nvPr/>
        </p:nvSpPr>
        <p:spPr>
          <a:xfrm>
            <a:off x="11570530" y="-1333987"/>
            <a:ext cx="6519451" cy="6607348"/>
          </a:xfrm>
          <a:custGeom>
            <a:avLst/>
            <a:gdLst/>
            <a:ahLst/>
            <a:cxnLst/>
            <a:rect l="l" t="t" r="r" b="b"/>
            <a:pathLst>
              <a:path w="6519451" h="6607348">
                <a:moveTo>
                  <a:pt x="0" y="0"/>
                </a:moveTo>
                <a:lnTo>
                  <a:pt x="6519450" y="0"/>
                </a:lnTo>
                <a:lnTo>
                  <a:pt x="6519450" y="6607347"/>
                </a:lnTo>
                <a:lnTo>
                  <a:pt x="0" y="6607347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alphaModFix amt="8999"/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5" name="TextBox 5"/>
          <p:cNvSpPr txBox="1"/>
          <p:nvPr/>
        </p:nvSpPr>
        <p:spPr>
          <a:xfrm>
            <a:off x="2053187" y="2221155"/>
            <a:ext cx="2916496" cy="65615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309"/>
              </a:lnSpc>
              <a:spcBef>
                <a:spcPct val="0"/>
              </a:spcBef>
            </a:pPr>
            <a:r>
              <a:rPr lang="en-US" sz="3792" b="1">
                <a:solidFill>
                  <a:srgbClr val="373737"/>
                </a:solidFill>
                <a:latin typeface="Neue Montreal Bold"/>
                <a:ea typeface="Neue Montreal Bold"/>
                <a:cs typeface="Neue Montreal Bold"/>
                <a:sym typeface="Neue Montreal Bold"/>
              </a:rPr>
              <a:t>01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1541919" y="3062309"/>
            <a:ext cx="3939031" cy="82419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062"/>
              </a:lnSpc>
            </a:pPr>
            <a:r>
              <a:rPr lang="en-US" sz="2710" spc="29">
                <a:solidFill>
                  <a:srgbClr val="000000"/>
                </a:solidFill>
                <a:latin typeface="Calibri (MS)"/>
                <a:ea typeface="Calibri (MS)"/>
                <a:cs typeface="Calibri (MS)"/>
                <a:sym typeface="Calibri (MS)"/>
              </a:rPr>
              <a:t>Millions of arrhythmias go undiagnosed each year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7685752" y="2173530"/>
            <a:ext cx="2916496" cy="65615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309"/>
              </a:lnSpc>
              <a:spcBef>
                <a:spcPct val="0"/>
              </a:spcBef>
            </a:pPr>
            <a:r>
              <a:rPr lang="en-US" sz="3792" b="1">
                <a:solidFill>
                  <a:srgbClr val="373737"/>
                </a:solidFill>
                <a:latin typeface="Neue Montreal Bold"/>
                <a:ea typeface="Neue Montreal Bold"/>
                <a:cs typeface="Neue Montreal Bold"/>
                <a:sym typeface="Neue Montreal Bold"/>
              </a:rPr>
              <a:t>02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5940832" y="3062309"/>
            <a:ext cx="6406336" cy="120519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062"/>
              </a:lnSpc>
            </a:pPr>
            <a:r>
              <a:rPr lang="en-US" sz="2710" spc="29">
                <a:solidFill>
                  <a:srgbClr val="000000"/>
                </a:solidFill>
                <a:latin typeface="Calibri (MS)"/>
                <a:ea typeface="Calibri (MS)"/>
                <a:cs typeface="Calibri (MS)"/>
                <a:sym typeface="Calibri (MS)"/>
              </a:rPr>
              <a:t>Current tools (Holter Monitor, Apple Watch, AliveCor) missed events due to short duration, poor adherence, or limited leads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13320075" y="2173530"/>
            <a:ext cx="2916496" cy="65615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309"/>
              </a:lnSpc>
              <a:spcBef>
                <a:spcPct val="0"/>
              </a:spcBef>
            </a:pPr>
            <a:r>
              <a:rPr lang="en-US" sz="3792" b="1">
                <a:solidFill>
                  <a:srgbClr val="373737"/>
                </a:solidFill>
                <a:latin typeface="Neue Montreal Bold"/>
                <a:ea typeface="Neue Montreal Bold"/>
                <a:cs typeface="Neue Montreal Bold"/>
                <a:sym typeface="Neue Montreal Bold"/>
              </a:rPr>
              <a:t>03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12808807" y="3062309"/>
            <a:ext cx="3939031" cy="120519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062"/>
              </a:lnSpc>
            </a:pPr>
            <a:r>
              <a:rPr lang="en-US" sz="2710" spc="29">
                <a:solidFill>
                  <a:srgbClr val="000000"/>
                </a:solidFill>
                <a:latin typeface="Calibri (MS)"/>
                <a:ea typeface="Calibri (MS)"/>
                <a:cs typeface="Calibri (MS)"/>
                <a:sym typeface="Calibri (MS)"/>
              </a:rPr>
              <a:t>Leading to avoidable ER visits, hospitalizations, and sudden cardiac deaths.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7015303" y="319876"/>
            <a:ext cx="4257393" cy="158379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2860"/>
              </a:lnSpc>
            </a:pPr>
            <a:r>
              <a:rPr lang="en-US" sz="7609" b="1">
                <a:solidFill>
                  <a:srgbClr val="E82421"/>
                </a:solidFill>
                <a:latin typeface="Poppins Bold"/>
                <a:ea typeface="Poppins Bold"/>
                <a:cs typeface="Poppins Bold"/>
                <a:sym typeface="Poppins Bold"/>
              </a:rPr>
              <a:t>Problem</a:t>
            </a:r>
          </a:p>
        </p:txBody>
      </p:sp>
      <p:pic>
        <p:nvPicPr>
          <p:cNvPr id="12" name="Picture 1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309726" y="3804429"/>
            <a:ext cx="13668548" cy="7369668"/>
          </a:xfrm>
          <a:prstGeom prst="rect">
            <a:avLst/>
          </a:prstGeom>
        </p:spPr>
      </p:pic>
      <p:sp>
        <p:nvSpPr>
          <p:cNvPr id="13" name="TextBox 13"/>
          <p:cNvSpPr txBox="1"/>
          <p:nvPr/>
        </p:nvSpPr>
        <p:spPr>
          <a:xfrm>
            <a:off x="1028700" y="9523676"/>
            <a:ext cx="2482735" cy="3810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639"/>
              </a:lnSpc>
            </a:pPr>
            <a:r>
              <a:rPr lang="en-US" sz="2199" u="sng">
                <a:solidFill>
                  <a:srgbClr val="0000FF"/>
                </a:solidFill>
                <a:latin typeface="Calibri (MS)"/>
                <a:ea typeface="Calibri (MS)"/>
                <a:cs typeface="Calibri (MS)"/>
                <a:sym typeface="Calibri (MS)"/>
                <a:hlinkClick r:id="rId7" tooltip="https://www.mdpi.com/3294012"/>
              </a:rPr>
              <a:t>Missed Arrhythmias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F0FE0F58-352C-531C-670E-8A518D8D47C8}"/>
              </a:ext>
            </a:extLst>
          </p:cNvPr>
          <p:cNvSpPr txBox="1"/>
          <p:nvPr/>
        </p:nvSpPr>
        <p:spPr>
          <a:xfrm>
            <a:off x="16746081" y="8663799"/>
            <a:ext cx="18534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Solution</a:t>
            </a:r>
          </a:p>
        </p:txBody>
      </p:sp>
    </p:spTree>
  </p:cSld>
  <p:clrMapOvr>
    <a:masterClrMapping/>
  </p:clrMapOvr>
  <p:transition spd="med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 rot="2354">
            <a:off x="-20829" y="-184650"/>
            <a:ext cx="6187878" cy="10656300"/>
            <a:chOff x="0" y="0"/>
            <a:chExt cx="8191498" cy="14106784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8191454" cy="14106827"/>
            </a:xfrm>
            <a:custGeom>
              <a:avLst/>
              <a:gdLst/>
              <a:ahLst/>
              <a:cxnLst/>
              <a:rect l="l" t="t" r="r" b="b"/>
              <a:pathLst>
                <a:path w="8191454" h="14106827">
                  <a:moveTo>
                    <a:pt x="0" y="0"/>
                  </a:moveTo>
                  <a:lnTo>
                    <a:pt x="8191454" y="0"/>
                  </a:lnTo>
                  <a:lnTo>
                    <a:pt x="8191454" y="14106827"/>
                  </a:lnTo>
                  <a:lnTo>
                    <a:pt x="0" y="14106827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4" name="Group 4"/>
          <p:cNvGrpSpPr/>
          <p:nvPr/>
        </p:nvGrpSpPr>
        <p:grpSpPr>
          <a:xfrm>
            <a:off x="7585701" y="2366744"/>
            <a:ext cx="92053" cy="92053"/>
            <a:chOff x="0" y="0"/>
            <a:chExt cx="812800" cy="812800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00000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6" name="TextBox 6"/>
            <p:cNvSpPr txBox="1"/>
            <p:nvPr/>
          </p:nvSpPr>
          <p:spPr>
            <a:xfrm>
              <a:off x="76200" y="-9525"/>
              <a:ext cx="660400" cy="746125"/>
            </a:xfrm>
            <a:prstGeom prst="rect">
              <a:avLst/>
            </a:prstGeom>
          </p:spPr>
          <p:txBody>
            <a:bodyPr lIns="51403" tIns="51403" rIns="51403" bIns="51403" rtlCol="0" anchor="ctr"/>
            <a:lstStyle/>
            <a:p>
              <a:pPr algn="ctr">
                <a:lnSpc>
                  <a:spcPts val="3177"/>
                </a:lnSpc>
              </a:pPr>
              <a:endParaRPr/>
            </a:p>
          </p:txBody>
        </p:sp>
      </p:grpSp>
      <p:sp>
        <p:nvSpPr>
          <p:cNvPr id="7" name="Freeform 7"/>
          <p:cNvSpPr/>
          <p:nvPr/>
        </p:nvSpPr>
        <p:spPr>
          <a:xfrm>
            <a:off x="6460997" y="1499014"/>
            <a:ext cx="2086483" cy="1919565"/>
          </a:xfrm>
          <a:custGeom>
            <a:avLst/>
            <a:gdLst/>
            <a:ahLst/>
            <a:cxnLst/>
            <a:rect l="l" t="t" r="r" b="b"/>
            <a:pathLst>
              <a:path w="2086483" h="1919565">
                <a:moveTo>
                  <a:pt x="0" y="0"/>
                </a:moveTo>
                <a:lnTo>
                  <a:pt x="2086484" y="0"/>
                </a:lnTo>
                <a:lnTo>
                  <a:pt x="2086484" y="1919565"/>
                </a:lnTo>
                <a:lnTo>
                  <a:pt x="0" y="191956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8" name="Group 8"/>
          <p:cNvGrpSpPr/>
          <p:nvPr/>
        </p:nvGrpSpPr>
        <p:grpSpPr>
          <a:xfrm>
            <a:off x="7780750" y="2168920"/>
            <a:ext cx="92053" cy="92053"/>
            <a:chOff x="0" y="0"/>
            <a:chExt cx="812800" cy="812800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00000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0" name="TextBox 10"/>
            <p:cNvSpPr txBox="1"/>
            <p:nvPr/>
          </p:nvSpPr>
          <p:spPr>
            <a:xfrm>
              <a:off x="76200" y="-9525"/>
              <a:ext cx="660400" cy="746125"/>
            </a:xfrm>
            <a:prstGeom prst="rect">
              <a:avLst/>
            </a:prstGeom>
          </p:spPr>
          <p:txBody>
            <a:bodyPr lIns="51403" tIns="51403" rIns="51403" bIns="51403" rtlCol="0" anchor="ctr"/>
            <a:lstStyle/>
            <a:p>
              <a:pPr algn="ctr">
                <a:lnSpc>
                  <a:spcPts val="3177"/>
                </a:lnSpc>
              </a:pPr>
              <a:endParaRPr/>
            </a:p>
          </p:txBody>
        </p:sp>
      </p:grpSp>
      <p:grpSp>
        <p:nvGrpSpPr>
          <p:cNvPr id="11" name="Group 11"/>
          <p:cNvGrpSpPr/>
          <p:nvPr/>
        </p:nvGrpSpPr>
        <p:grpSpPr>
          <a:xfrm>
            <a:off x="7780750" y="2523813"/>
            <a:ext cx="92053" cy="92053"/>
            <a:chOff x="0" y="0"/>
            <a:chExt cx="812800" cy="812800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00000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3" name="TextBox 13"/>
            <p:cNvSpPr txBox="1"/>
            <p:nvPr/>
          </p:nvSpPr>
          <p:spPr>
            <a:xfrm>
              <a:off x="76200" y="-9525"/>
              <a:ext cx="660400" cy="746125"/>
            </a:xfrm>
            <a:prstGeom prst="rect">
              <a:avLst/>
            </a:prstGeom>
          </p:spPr>
          <p:txBody>
            <a:bodyPr lIns="51403" tIns="51403" rIns="51403" bIns="51403" rtlCol="0" anchor="ctr"/>
            <a:lstStyle/>
            <a:p>
              <a:pPr algn="ctr">
                <a:lnSpc>
                  <a:spcPts val="3177"/>
                </a:lnSpc>
              </a:pPr>
              <a:endParaRPr/>
            </a:p>
          </p:txBody>
        </p:sp>
      </p:grpSp>
      <p:sp>
        <p:nvSpPr>
          <p:cNvPr id="14" name="Freeform 14"/>
          <p:cNvSpPr/>
          <p:nvPr/>
        </p:nvSpPr>
        <p:spPr>
          <a:xfrm>
            <a:off x="9626576" y="1470439"/>
            <a:ext cx="1830407" cy="1830407"/>
          </a:xfrm>
          <a:custGeom>
            <a:avLst/>
            <a:gdLst/>
            <a:ahLst/>
            <a:cxnLst/>
            <a:rect l="l" t="t" r="r" b="b"/>
            <a:pathLst>
              <a:path w="1830407" h="1830407">
                <a:moveTo>
                  <a:pt x="0" y="0"/>
                </a:moveTo>
                <a:lnTo>
                  <a:pt x="1830407" y="0"/>
                </a:lnTo>
                <a:lnTo>
                  <a:pt x="1830407" y="1830407"/>
                </a:lnTo>
                <a:lnTo>
                  <a:pt x="0" y="1830407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5" name="Freeform 15"/>
          <p:cNvSpPr/>
          <p:nvPr/>
        </p:nvSpPr>
        <p:spPr>
          <a:xfrm>
            <a:off x="12900679" y="1470439"/>
            <a:ext cx="1140191" cy="1830407"/>
          </a:xfrm>
          <a:custGeom>
            <a:avLst/>
            <a:gdLst/>
            <a:ahLst/>
            <a:cxnLst/>
            <a:rect l="l" t="t" r="r" b="b"/>
            <a:pathLst>
              <a:path w="1140191" h="1830407">
                <a:moveTo>
                  <a:pt x="0" y="0"/>
                </a:moveTo>
                <a:lnTo>
                  <a:pt x="1140192" y="0"/>
                </a:lnTo>
                <a:lnTo>
                  <a:pt x="1140192" y="1830407"/>
                </a:lnTo>
                <a:lnTo>
                  <a:pt x="0" y="1830407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6" name="Freeform 16"/>
          <p:cNvSpPr/>
          <p:nvPr/>
        </p:nvSpPr>
        <p:spPr>
          <a:xfrm>
            <a:off x="15518544" y="1470439"/>
            <a:ext cx="1823741" cy="1823741"/>
          </a:xfrm>
          <a:custGeom>
            <a:avLst/>
            <a:gdLst/>
            <a:ahLst/>
            <a:cxnLst/>
            <a:rect l="l" t="t" r="r" b="b"/>
            <a:pathLst>
              <a:path w="1823741" h="1823741">
                <a:moveTo>
                  <a:pt x="0" y="0"/>
                </a:moveTo>
                <a:lnTo>
                  <a:pt x="1823740" y="0"/>
                </a:lnTo>
                <a:lnTo>
                  <a:pt x="1823740" y="1823741"/>
                </a:lnTo>
                <a:lnTo>
                  <a:pt x="0" y="1823741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7" name="Freeform 17"/>
          <p:cNvSpPr/>
          <p:nvPr/>
        </p:nvSpPr>
        <p:spPr>
          <a:xfrm>
            <a:off x="8681170" y="2184255"/>
            <a:ext cx="676402" cy="676402"/>
          </a:xfrm>
          <a:custGeom>
            <a:avLst/>
            <a:gdLst/>
            <a:ahLst/>
            <a:cxnLst/>
            <a:rect l="l" t="t" r="r" b="b"/>
            <a:pathLst>
              <a:path w="676402" h="676402">
                <a:moveTo>
                  <a:pt x="0" y="0"/>
                </a:moveTo>
                <a:lnTo>
                  <a:pt x="676402" y="0"/>
                </a:lnTo>
                <a:lnTo>
                  <a:pt x="676402" y="676403"/>
                </a:lnTo>
                <a:lnTo>
                  <a:pt x="0" y="676403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8" name="Freeform 18"/>
          <p:cNvSpPr/>
          <p:nvPr/>
        </p:nvSpPr>
        <p:spPr>
          <a:xfrm>
            <a:off x="11825914" y="2184255"/>
            <a:ext cx="676402" cy="676402"/>
          </a:xfrm>
          <a:custGeom>
            <a:avLst/>
            <a:gdLst/>
            <a:ahLst/>
            <a:cxnLst/>
            <a:rect l="l" t="t" r="r" b="b"/>
            <a:pathLst>
              <a:path w="676402" h="676402">
                <a:moveTo>
                  <a:pt x="0" y="0"/>
                </a:moveTo>
                <a:lnTo>
                  <a:pt x="676402" y="0"/>
                </a:lnTo>
                <a:lnTo>
                  <a:pt x="676402" y="676403"/>
                </a:lnTo>
                <a:lnTo>
                  <a:pt x="0" y="676403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9" name="Freeform 19"/>
          <p:cNvSpPr/>
          <p:nvPr/>
        </p:nvSpPr>
        <p:spPr>
          <a:xfrm>
            <a:off x="14501326" y="2184255"/>
            <a:ext cx="676402" cy="676402"/>
          </a:xfrm>
          <a:custGeom>
            <a:avLst/>
            <a:gdLst/>
            <a:ahLst/>
            <a:cxnLst/>
            <a:rect l="l" t="t" r="r" b="b"/>
            <a:pathLst>
              <a:path w="676402" h="676402">
                <a:moveTo>
                  <a:pt x="0" y="0"/>
                </a:moveTo>
                <a:lnTo>
                  <a:pt x="676402" y="0"/>
                </a:lnTo>
                <a:lnTo>
                  <a:pt x="676402" y="676403"/>
                </a:lnTo>
                <a:lnTo>
                  <a:pt x="0" y="676403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0" name="Freeform 20"/>
          <p:cNvSpPr/>
          <p:nvPr/>
        </p:nvSpPr>
        <p:spPr>
          <a:xfrm>
            <a:off x="468661" y="1658703"/>
            <a:ext cx="4415935" cy="1512458"/>
          </a:xfrm>
          <a:custGeom>
            <a:avLst/>
            <a:gdLst/>
            <a:ahLst/>
            <a:cxnLst/>
            <a:rect l="l" t="t" r="r" b="b"/>
            <a:pathLst>
              <a:path w="4415935" h="1512458">
                <a:moveTo>
                  <a:pt x="0" y="0"/>
                </a:moveTo>
                <a:lnTo>
                  <a:pt x="4415935" y="0"/>
                </a:lnTo>
                <a:lnTo>
                  <a:pt x="4415935" y="1512458"/>
                </a:lnTo>
                <a:lnTo>
                  <a:pt x="0" y="1512458"/>
                </a:lnTo>
                <a:lnTo>
                  <a:pt x="0" y="0"/>
                </a:lnTo>
                <a:close/>
              </a:path>
            </a:pathLst>
          </a:custGeom>
          <a:blipFill>
            <a:blip r:embed="rId12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1" name="TextBox 21"/>
          <p:cNvSpPr txBox="1"/>
          <p:nvPr/>
        </p:nvSpPr>
        <p:spPr>
          <a:xfrm>
            <a:off x="6202910" y="3754525"/>
            <a:ext cx="2941090" cy="95278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656"/>
              </a:lnSpc>
              <a:spcBef>
                <a:spcPct val="0"/>
              </a:spcBef>
            </a:pPr>
            <a:r>
              <a:rPr lang="en-US" sz="2611" b="1">
                <a:solidFill>
                  <a:srgbClr val="000000"/>
                </a:solidFill>
                <a:latin typeface="Calibri (MS) Bold"/>
                <a:ea typeface="Calibri (MS) Bold"/>
                <a:cs typeface="Calibri (MS) Bold"/>
                <a:sym typeface="Calibri (MS) Bold"/>
              </a:rPr>
              <a:t>Garment Embedded Sensors</a:t>
            </a:r>
          </a:p>
        </p:txBody>
      </p:sp>
      <p:sp>
        <p:nvSpPr>
          <p:cNvPr id="22" name="TextBox 22"/>
          <p:cNvSpPr txBox="1"/>
          <p:nvPr/>
        </p:nvSpPr>
        <p:spPr>
          <a:xfrm>
            <a:off x="14668078" y="3754525"/>
            <a:ext cx="3524672" cy="140995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656"/>
              </a:lnSpc>
              <a:spcBef>
                <a:spcPct val="0"/>
              </a:spcBef>
            </a:pPr>
            <a:r>
              <a:rPr lang="en-US" sz="2611" b="1">
                <a:solidFill>
                  <a:srgbClr val="000000"/>
                </a:solidFill>
                <a:latin typeface="Calibri (MS) Bold"/>
                <a:ea typeface="Calibri (MS) Bold"/>
                <a:cs typeface="Calibri (MS) Bold"/>
                <a:sym typeface="Calibri (MS) Bold"/>
              </a:rPr>
              <a:t>User and</a:t>
            </a:r>
          </a:p>
          <a:p>
            <a:pPr algn="ctr">
              <a:lnSpc>
                <a:spcPts val="3656"/>
              </a:lnSpc>
              <a:spcBef>
                <a:spcPct val="0"/>
              </a:spcBef>
            </a:pPr>
            <a:r>
              <a:rPr lang="en-US" sz="2611" b="1">
                <a:solidFill>
                  <a:srgbClr val="000000"/>
                </a:solidFill>
                <a:latin typeface="Calibri (MS) Bold"/>
                <a:ea typeface="Calibri (MS) Bold"/>
                <a:cs typeface="Calibri (MS) Bold"/>
                <a:sym typeface="Calibri (MS) Bold"/>
              </a:rPr>
              <a:t>Healthcare Provider</a:t>
            </a:r>
          </a:p>
          <a:p>
            <a:pPr algn="ctr">
              <a:lnSpc>
                <a:spcPts val="3656"/>
              </a:lnSpc>
              <a:spcBef>
                <a:spcPct val="0"/>
              </a:spcBef>
            </a:pPr>
            <a:r>
              <a:rPr lang="en-US" sz="2611" b="1">
                <a:solidFill>
                  <a:srgbClr val="000000"/>
                </a:solidFill>
                <a:latin typeface="Calibri (MS) Bold"/>
                <a:ea typeface="Calibri (MS) Bold"/>
                <a:cs typeface="Calibri (MS) Bold"/>
                <a:sym typeface="Calibri (MS) Bold"/>
              </a:rPr>
              <a:t>Notifications</a:t>
            </a:r>
          </a:p>
        </p:txBody>
      </p:sp>
      <p:sp>
        <p:nvSpPr>
          <p:cNvPr id="23" name="TextBox 23"/>
          <p:cNvSpPr txBox="1"/>
          <p:nvPr/>
        </p:nvSpPr>
        <p:spPr>
          <a:xfrm>
            <a:off x="12295133" y="3754525"/>
            <a:ext cx="2351284" cy="95278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656"/>
              </a:lnSpc>
              <a:spcBef>
                <a:spcPct val="0"/>
              </a:spcBef>
            </a:pPr>
            <a:r>
              <a:rPr lang="en-US" sz="2611" b="1">
                <a:solidFill>
                  <a:srgbClr val="000000"/>
                </a:solidFill>
                <a:latin typeface="Calibri (MS) Bold"/>
                <a:ea typeface="Calibri (MS) Bold"/>
                <a:cs typeface="Calibri (MS) Bold"/>
                <a:sym typeface="Calibri (MS) Bold"/>
              </a:rPr>
              <a:t>Health</a:t>
            </a:r>
          </a:p>
          <a:p>
            <a:pPr algn="ctr">
              <a:lnSpc>
                <a:spcPts val="3656"/>
              </a:lnSpc>
              <a:spcBef>
                <a:spcPct val="0"/>
              </a:spcBef>
            </a:pPr>
            <a:r>
              <a:rPr lang="en-US" sz="2611" b="1">
                <a:solidFill>
                  <a:srgbClr val="000000"/>
                </a:solidFill>
                <a:latin typeface="Calibri (MS) Bold"/>
                <a:ea typeface="Calibri (MS) Bold"/>
                <a:cs typeface="Calibri (MS) Bold"/>
                <a:sym typeface="Calibri (MS) Bold"/>
              </a:rPr>
              <a:t>Monitoring App</a:t>
            </a:r>
          </a:p>
        </p:txBody>
      </p:sp>
      <p:sp>
        <p:nvSpPr>
          <p:cNvPr id="24" name="TextBox 24"/>
          <p:cNvSpPr txBox="1"/>
          <p:nvPr/>
        </p:nvSpPr>
        <p:spPr>
          <a:xfrm>
            <a:off x="9476059" y="3754525"/>
            <a:ext cx="2209377" cy="95278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656"/>
              </a:lnSpc>
              <a:spcBef>
                <a:spcPct val="0"/>
              </a:spcBef>
            </a:pPr>
            <a:r>
              <a:rPr lang="en-US" sz="2611" b="1">
                <a:solidFill>
                  <a:srgbClr val="000000"/>
                </a:solidFill>
                <a:latin typeface="Calibri (MS) Bold"/>
                <a:ea typeface="Calibri (MS) Bold"/>
                <a:cs typeface="Calibri (MS) Bold"/>
                <a:sym typeface="Calibri (MS) Bold"/>
              </a:rPr>
              <a:t>Flexible Hybrid</a:t>
            </a:r>
          </a:p>
          <a:p>
            <a:pPr algn="ctr">
              <a:lnSpc>
                <a:spcPts val="3656"/>
              </a:lnSpc>
              <a:spcBef>
                <a:spcPct val="0"/>
              </a:spcBef>
            </a:pPr>
            <a:r>
              <a:rPr lang="en-US" sz="2611" b="1">
                <a:solidFill>
                  <a:srgbClr val="000000"/>
                </a:solidFill>
                <a:latin typeface="Calibri (MS) Bold"/>
                <a:ea typeface="Calibri (MS) Bold"/>
                <a:cs typeface="Calibri (MS) Bold"/>
                <a:sym typeface="Calibri (MS) Bold"/>
              </a:rPr>
              <a:t>Electronics</a:t>
            </a:r>
          </a:p>
        </p:txBody>
      </p:sp>
      <p:sp>
        <p:nvSpPr>
          <p:cNvPr id="25" name="TextBox 25"/>
          <p:cNvSpPr txBox="1"/>
          <p:nvPr/>
        </p:nvSpPr>
        <p:spPr>
          <a:xfrm>
            <a:off x="6486113" y="5033337"/>
            <a:ext cx="2383281" cy="294501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324"/>
              </a:lnSpc>
              <a:spcBef>
                <a:spcPct val="0"/>
              </a:spcBef>
            </a:pPr>
            <a:r>
              <a:rPr lang="en-US" sz="2374" dirty="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Wearable, everyday garment with embedded</a:t>
            </a:r>
          </a:p>
          <a:p>
            <a:pPr algn="ctr">
              <a:lnSpc>
                <a:spcPts val="3324"/>
              </a:lnSpc>
              <a:spcBef>
                <a:spcPct val="0"/>
              </a:spcBef>
            </a:pPr>
            <a:r>
              <a:rPr lang="en-US" sz="2374" dirty="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sensors, lightweight, and the comfort.</a:t>
            </a:r>
          </a:p>
        </p:txBody>
      </p:sp>
      <p:sp>
        <p:nvSpPr>
          <p:cNvPr id="26" name="TextBox 26"/>
          <p:cNvSpPr txBox="1"/>
          <p:nvPr/>
        </p:nvSpPr>
        <p:spPr>
          <a:xfrm>
            <a:off x="9111394" y="5049777"/>
            <a:ext cx="2839106" cy="378735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324"/>
              </a:lnSpc>
              <a:spcBef>
                <a:spcPct val="0"/>
              </a:spcBef>
            </a:pPr>
            <a:r>
              <a:rPr lang="en-US" sz="2374" dirty="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Miniaturized, stretchable electronics integrated directly into fabric to continuously capture heart rhythms, vital signs, and biometric data.</a:t>
            </a:r>
          </a:p>
        </p:txBody>
      </p:sp>
      <p:sp>
        <p:nvSpPr>
          <p:cNvPr id="27" name="TextBox 27"/>
          <p:cNvSpPr txBox="1"/>
          <p:nvPr/>
        </p:nvSpPr>
        <p:spPr>
          <a:xfrm>
            <a:off x="12154400" y="5049777"/>
            <a:ext cx="2632750" cy="378735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324"/>
              </a:lnSpc>
              <a:spcBef>
                <a:spcPct val="0"/>
              </a:spcBef>
            </a:pPr>
            <a:r>
              <a:rPr lang="en-US" sz="2374" dirty="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Real-time transmission of health data via secure Bluetooth connection to a mobile app - providing instant analysis and personalized alerts.</a:t>
            </a:r>
          </a:p>
        </p:txBody>
      </p:sp>
      <p:sp>
        <p:nvSpPr>
          <p:cNvPr id="28" name="TextBox 28"/>
          <p:cNvSpPr txBox="1"/>
          <p:nvPr/>
        </p:nvSpPr>
        <p:spPr>
          <a:xfrm>
            <a:off x="14884968" y="5480470"/>
            <a:ext cx="3090892" cy="336618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324"/>
              </a:lnSpc>
              <a:spcBef>
                <a:spcPct val="0"/>
              </a:spcBef>
            </a:pPr>
            <a:r>
              <a:rPr lang="en-US" sz="2374" dirty="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Early warning alerts are sent directly to users and, optionally, shared with healthcare providers, enabling fast action before serious conditions</a:t>
            </a:r>
          </a:p>
          <a:p>
            <a:pPr algn="ctr">
              <a:lnSpc>
                <a:spcPts val="3324"/>
              </a:lnSpc>
              <a:spcBef>
                <a:spcPct val="0"/>
              </a:spcBef>
            </a:pPr>
            <a:r>
              <a:rPr lang="en-US" sz="2374" dirty="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Develop.</a:t>
            </a:r>
          </a:p>
        </p:txBody>
      </p:sp>
      <p:sp>
        <p:nvSpPr>
          <p:cNvPr id="29" name="TextBox 29"/>
          <p:cNvSpPr txBox="1"/>
          <p:nvPr/>
        </p:nvSpPr>
        <p:spPr>
          <a:xfrm>
            <a:off x="468661" y="4395425"/>
            <a:ext cx="2047279" cy="69506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234"/>
              </a:lnSpc>
            </a:pPr>
            <a:r>
              <a:rPr lang="en-US" sz="3609" b="1">
                <a:solidFill>
                  <a:srgbClr val="FFFFFF"/>
                </a:solidFill>
                <a:latin typeface="Calibri (MS) Bold"/>
                <a:ea typeface="Calibri (MS) Bold"/>
                <a:cs typeface="Calibri (MS) Bold"/>
                <a:sym typeface="Calibri (MS) Bold"/>
              </a:rPr>
              <a:t>Features: </a:t>
            </a:r>
          </a:p>
        </p:txBody>
      </p:sp>
      <p:sp>
        <p:nvSpPr>
          <p:cNvPr id="30" name="TextBox 30"/>
          <p:cNvSpPr txBox="1"/>
          <p:nvPr/>
        </p:nvSpPr>
        <p:spPr>
          <a:xfrm>
            <a:off x="468661" y="5257319"/>
            <a:ext cx="5334198" cy="102843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929"/>
              </a:lnSpc>
            </a:pPr>
            <a:r>
              <a:rPr lang="en-US" sz="2709">
                <a:solidFill>
                  <a:srgbClr val="FFFFFF"/>
                </a:solidFill>
                <a:latin typeface="Calibri (MS)"/>
                <a:ea typeface="Calibri (MS)"/>
                <a:cs typeface="Calibri (MS)"/>
                <a:sym typeface="Calibri (MS)"/>
              </a:rPr>
              <a:t>Multi-lead ECG, Bioimpedance, SpO₂, AI-powered analytics.</a:t>
            </a:r>
          </a:p>
        </p:txBody>
      </p:sp>
      <p:sp>
        <p:nvSpPr>
          <p:cNvPr id="31" name="TextBox 31"/>
          <p:cNvSpPr txBox="1"/>
          <p:nvPr/>
        </p:nvSpPr>
        <p:spPr>
          <a:xfrm>
            <a:off x="468661" y="3233638"/>
            <a:ext cx="5334198" cy="102843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929"/>
              </a:lnSpc>
            </a:pPr>
            <a:r>
              <a:rPr lang="en-US" sz="2709">
                <a:solidFill>
                  <a:srgbClr val="FFFFFF"/>
                </a:solidFill>
                <a:latin typeface="Calibri (MS)"/>
                <a:ea typeface="Calibri (MS)"/>
                <a:cs typeface="Calibri (MS)"/>
                <a:sym typeface="Calibri (MS)"/>
              </a:rPr>
              <a:t>Washable, textile-based garment with flexible hybrid electronics (FHE)</a:t>
            </a:r>
          </a:p>
        </p:txBody>
      </p:sp>
      <p:sp>
        <p:nvSpPr>
          <p:cNvPr id="32" name="TextBox 32"/>
          <p:cNvSpPr txBox="1"/>
          <p:nvPr/>
        </p:nvSpPr>
        <p:spPr>
          <a:xfrm>
            <a:off x="468661" y="6495306"/>
            <a:ext cx="5334198" cy="102843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929"/>
              </a:lnSpc>
            </a:pPr>
            <a:r>
              <a:rPr lang="en-US" sz="2709">
                <a:solidFill>
                  <a:srgbClr val="FFFFFF"/>
                </a:solidFill>
                <a:latin typeface="Calibri (MS)"/>
                <a:ea typeface="Calibri (MS)"/>
                <a:cs typeface="Calibri (MS)"/>
                <a:sym typeface="Calibri (MS)"/>
              </a:rPr>
              <a:t>Continuous, real-time monitoring with clinician-trusted accuracy.</a:t>
            </a:r>
          </a:p>
        </p:txBody>
      </p:sp>
      <p:sp>
        <p:nvSpPr>
          <p:cNvPr id="33" name="TextBox 33"/>
          <p:cNvSpPr txBox="1"/>
          <p:nvPr/>
        </p:nvSpPr>
        <p:spPr>
          <a:xfrm>
            <a:off x="468661" y="7814183"/>
            <a:ext cx="5334198" cy="152376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929"/>
              </a:lnSpc>
            </a:pPr>
            <a:r>
              <a:rPr lang="en-US" sz="2709">
                <a:solidFill>
                  <a:srgbClr val="FFFFFF"/>
                </a:solidFill>
                <a:latin typeface="Calibri (MS)"/>
                <a:ea typeface="Calibri (MS)"/>
                <a:cs typeface="Calibri (MS)"/>
                <a:sym typeface="Calibri (MS)"/>
              </a:rPr>
              <a:t>Comfortable design ensures adherence—integrated into everyday wear. </a:t>
            </a:r>
          </a:p>
        </p:txBody>
      </p:sp>
      <p:sp>
        <p:nvSpPr>
          <p:cNvPr id="34" name="TextBox 34"/>
          <p:cNvSpPr txBox="1"/>
          <p:nvPr/>
        </p:nvSpPr>
        <p:spPr>
          <a:xfrm>
            <a:off x="468661" y="527849"/>
            <a:ext cx="3457834" cy="94455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7086"/>
              </a:lnSpc>
            </a:pPr>
            <a:r>
              <a:rPr lang="en-US" sz="5905" b="1">
                <a:solidFill>
                  <a:srgbClr val="FFFFFF"/>
                </a:solidFill>
                <a:latin typeface="Poppins Bold"/>
                <a:ea typeface="Poppins Bold"/>
                <a:cs typeface="Poppins Bold"/>
                <a:sym typeface="Poppins Bold"/>
              </a:rPr>
              <a:t>Solution</a:t>
            </a:r>
          </a:p>
        </p:txBody>
      </p:sp>
      <p:sp>
        <p:nvSpPr>
          <p:cNvPr id="35" name="TextBox 35"/>
          <p:cNvSpPr txBox="1"/>
          <p:nvPr/>
        </p:nvSpPr>
        <p:spPr>
          <a:xfrm>
            <a:off x="6522341" y="9147447"/>
            <a:ext cx="3104234" cy="36192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519"/>
              </a:lnSpc>
            </a:pPr>
            <a:r>
              <a:rPr lang="en-US" sz="2099" u="sng">
                <a:solidFill>
                  <a:srgbClr val="0000FF"/>
                </a:solidFill>
                <a:latin typeface="Calibri (MS)"/>
                <a:ea typeface="Calibri (MS)"/>
                <a:cs typeface="Calibri (MS)"/>
                <a:sym typeface="Calibri (MS)"/>
                <a:hlinkClick r:id="rId13" tooltip="https://www.marketresearchfuture.com/reports/flexible-hybrid-electronics-market-24175"/>
              </a:rPr>
              <a:t>Flexible Hybrid Electronics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03119BE0-3378-46F9-4740-8DE09E588694}"/>
              </a:ext>
            </a:extLst>
          </p:cNvPr>
          <p:cNvSpPr txBox="1"/>
          <p:nvPr/>
        </p:nvSpPr>
        <p:spPr>
          <a:xfrm>
            <a:off x="16777855" y="9324704"/>
            <a:ext cx="152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Market</a:t>
            </a:r>
          </a:p>
        </p:txBody>
      </p:sp>
    </p:spTree>
  </p:cSld>
  <p:clrMapOvr>
    <a:masterClrMapping/>
  </p:clrMapOvr>
  <p:transition spd="med">
    <p:push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-5087961" flipV="1">
            <a:off x="-680253" y="2111876"/>
            <a:ext cx="10326569" cy="8926872"/>
          </a:xfrm>
          <a:custGeom>
            <a:avLst/>
            <a:gdLst/>
            <a:ahLst/>
            <a:cxnLst/>
            <a:rect l="l" t="t" r="r" b="b"/>
            <a:pathLst>
              <a:path w="10326569" h="8926872">
                <a:moveTo>
                  <a:pt x="0" y="8926872"/>
                </a:moveTo>
                <a:lnTo>
                  <a:pt x="10326569" y="8926872"/>
                </a:lnTo>
                <a:lnTo>
                  <a:pt x="10326569" y="0"/>
                </a:lnTo>
                <a:lnTo>
                  <a:pt x="0" y="0"/>
                </a:lnTo>
                <a:lnTo>
                  <a:pt x="0" y="8926872"/>
                </a:lnTo>
                <a:close/>
              </a:path>
            </a:pathLst>
          </a:custGeom>
          <a:blipFill>
            <a:blip r:embed="rId2">
              <a:alphaModFix amt="29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Freeform 3"/>
          <p:cNvSpPr/>
          <p:nvPr/>
        </p:nvSpPr>
        <p:spPr>
          <a:xfrm>
            <a:off x="-586678" y="-493610"/>
            <a:ext cx="2425410" cy="2419347"/>
          </a:xfrm>
          <a:custGeom>
            <a:avLst/>
            <a:gdLst/>
            <a:ahLst/>
            <a:cxnLst/>
            <a:rect l="l" t="t" r="r" b="b"/>
            <a:pathLst>
              <a:path w="2425410" h="2419347">
                <a:moveTo>
                  <a:pt x="0" y="0"/>
                </a:moveTo>
                <a:lnTo>
                  <a:pt x="2425410" y="0"/>
                </a:lnTo>
                <a:lnTo>
                  <a:pt x="2425410" y="2419347"/>
                </a:lnTo>
                <a:lnTo>
                  <a:pt x="0" y="2419347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4" name="Freeform 4"/>
          <p:cNvSpPr/>
          <p:nvPr/>
        </p:nvSpPr>
        <p:spPr>
          <a:xfrm flipH="1" flipV="1">
            <a:off x="15131044" y="7232381"/>
            <a:ext cx="3511281" cy="3502503"/>
          </a:xfrm>
          <a:custGeom>
            <a:avLst/>
            <a:gdLst/>
            <a:ahLst/>
            <a:cxnLst/>
            <a:rect l="l" t="t" r="r" b="b"/>
            <a:pathLst>
              <a:path w="3511281" h="3502503">
                <a:moveTo>
                  <a:pt x="3511280" y="3502503"/>
                </a:moveTo>
                <a:lnTo>
                  <a:pt x="0" y="3502503"/>
                </a:lnTo>
                <a:lnTo>
                  <a:pt x="0" y="0"/>
                </a:lnTo>
                <a:lnTo>
                  <a:pt x="3511280" y="0"/>
                </a:lnTo>
                <a:lnTo>
                  <a:pt x="3511280" y="3502503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5" name="Group 5"/>
          <p:cNvGrpSpPr/>
          <p:nvPr/>
        </p:nvGrpSpPr>
        <p:grpSpPr>
          <a:xfrm>
            <a:off x="829724" y="2167290"/>
            <a:ext cx="8002144" cy="5909558"/>
            <a:chOff x="0" y="-57150"/>
            <a:chExt cx="10669525" cy="7879410"/>
          </a:xfrm>
        </p:grpSpPr>
        <p:sp>
          <p:nvSpPr>
            <p:cNvPr id="6" name="TextBox 6"/>
            <p:cNvSpPr txBox="1"/>
            <p:nvPr/>
          </p:nvSpPr>
          <p:spPr>
            <a:xfrm>
              <a:off x="62809" y="-57150"/>
              <a:ext cx="3721183" cy="123823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7010"/>
                </a:lnSpc>
              </a:pPr>
              <a:r>
                <a:rPr lang="en-US" sz="5841" b="1">
                  <a:solidFill>
                    <a:srgbClr val="000000"/>
                  </a:solidFill>
                  <a:latin typeface="Poppins Bold"/>
                  <a:ea typeface="Poppins Bold"/>
                  <a:cs typeface="Poppins Bold"/>
                  <a:sym typeface="Poppins Bold"/>
                </a:rPr>
                <a:t>Market</a:t>
              </a:r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62809" y="1539326"/>
              <a:ext cx="3564254" cy="95065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5586"/>
                </a:lnSpc>
              </a:pPr>
              <a:r>
                <a:rPr lang="en-US" sz="3852" b="1">
                  <a:solidFill>
                    <a:srgbClr val="000000"/>
                  </a:solidFill>
                  <a:latin typeface="Calibri (MS) Bold"/>
                  <a:ea typeface="Calibri (MS) Bold"/>
                  <a:cs typeface="Calibri (MS) Bold"/>
                  <a:sym typeface="Calibri (MS) Bold"/>
                </a:rPr>
                <a:t>Market Size:</a:t>
              </a:r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62809" y="3748703"/>
              <a:ext cx="4163072" cy="95065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5586"/>
                </a:lnSpc>
              </a:pPr>
              <a:r>
                <a:rPr lang="en-US" sz="3852" b="1">
                  <a:solidFill>
                    <a:srgbClr val="000000"/>
                  </a:solidFill>
                  <a:latin typeface="Calibri (MS) Bold"/>
                  <a:ea typeface="Calibri (MS) Bold"/>
                  <a:cs typeface="Calibri (MS) Bold"/>
                  <a:sym typeface="Calibri (MS) Bold"/>
                </a:rPr>
                <a:t>RPM Adoption:</a:t>
              </a:r>
            </a:p>
          </p:txBody>
        </p:sp>
        <p:sp>
          <p:nvSpPr>
            <p:cNvPr id="9" name="TextBox 9"/>
            <p:cNvSpPr txBox="1"/>
            <p:nvPr/>
          </p:nvSpPr>
          <p:spPr>
            <a:xfrm>
              <a:off x="0" y="5903475"/>
              <a:ext cx="5103563" cy="95065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5586"/>
                </a:lnSpc>
              </a:pPr>
              <a:r>
                <a:rPr lang="en-US" sz="3852" b="1">
                  <a:solidFill>
                    <a:srgbClr val="000000"/>
                  </a:solidFill>
                  <a:latin typeface="Calibri (MS) Bold"/>
                  <a:ea typeface="Calibri (MS) Bold"/>
                  <a:cs typeface="Calibri (MS) Bold"/>
                  <a:sym typeface="Calibri (MS) Bold"/>
                </a:rPr>
                <a:t>Target Segments:</a:t>
              </a:r>
            </a:p>
          </p:txBody>
        </p:sp>
        <p:sp>
          <p:nvSpPr>
            <p:cNvPr id="10" name="TextBox 10"/>
            <p:cNvSpPr txBox="1"/>
            <p:nvPr/>
          </p:nvSpPr>
          <p:spPr>
            <a:xfrm>
              <a:off x="62809" y="2721500"/>
              <a:ext cx="10081506" cy="62076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3873"/>
                </a:lnSpc>
              </a:pPr>
              <a:r>
                <a:rPr lang="en-US" sz="2671" dirty="0">
                  <a:solidFill>
                    <a:srgbClr val="000000"/>
                  </a:solidFill>
                  <a:latin typeface="Calibri (MS)"/>
                  <a:ea typeface="Calibri (MS)"/>
                  <a:cs typeface="Calibri (MS)"/>
                  <a:sym typeface="Calibri (MS)"/>
                </a:rPr>
                <a:t>Cardiac monitoring &gt; $30B by 2030 (8–10% CAGR).</a:t>
              </a:r>
            </a:p>
          </p:txBody>
        </p:sp>
        <p:sp>
          <p:nvSpPr>
            <p:cNvPr id="11" name="TextBox 11"/>
            <p:cNvSpPr txBox="1"/>
            <p:nvPr/>
          </p:nvSpPr>
          <p:spPr>
            <a:xfrm>
              <a:off x="62809" y="5089513"/>
              <a:ext cx="10606716" cy="64251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3739"/>
                </a:lnSpc>
                <a:spcBef>
                  <a:spcPct val="0"/>
                </a:spcBef>
              </a:pPr>
              <a:r>
                <a:rPr lang="en-US" sz="2671" dirty="0">
                  <a:solidFill>
                    <a:srgbClr val="000000"/>
                  </a:solidFill>
                  <a:latin typeface="Calibri (MS)"/>
                  <a:ea typeface="Calibri (MS)"/>
                  <a:cs typeface="Calibri (MS)"/>
                  <a:sym typeface="Calibri (MS)"/>
                </a:rPr>
                <a:t>Accelerated by CMS reimbursement &amp; telehealth growth. </a:t>
              </a:r>
            </a:p>
          </p:txBody>
        </p:sp>
        <p:sp>
          <p:nvSpPr>
            <p:cNvPr id="12" name="TextBox 12"/>
            <p:cNvSpPr txBox="1"/>
            <p:nvPr/>
          </p:nvSpPr>
          <p:spPr>
            <a:xfrm>
              <a:off x="62809" y="7179748"/>
              <a:ext cx="9342088" cy="64251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3739"/>
                </a:lnSpc>
                <a:spcBef>
                  <a:spcPct val="0"/>
                </a:spcBef>
              </a:pPr>
              <a:r>
                <a:rPr lang="en-US" sz="2671">
                  <a:solidFill>
                    <a:srgbClr val="000000"/>
                  </a:solidFill>
                  <a:latin typeface="Calibri (MS)"/>
                  <a:ea typeface="Calibri (MS)"/>
                  <a:cs typeface="Calibri (MS)"/>
                  <a:sym typeface="Calibri (MS)"/>
                </a:rPr>
                <a:t>Cardiologists, at-risk patients, researchers.</a:t>
              </a:r>
            </a:p>
          </p:txBody>
        </p:sp>
      </p:grpSp>
      <p:pic>
        <p:nvPicPr>
          <p:cNvPr id="13" name="Picture 1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124478" y="1303367"/>
            <a:ext cx="11003284" cy="7680268"/>
          </a:xfrm>
          <a:prstGeom prst="rect">
            <a:avLst/>
          </a:prstGeom>
        </p:spPr>
      </p:pic>
      <p:sp>
        <p:nvSpPr>
          <p:cNvPr id="14" name="TextBox 14"/>
          <p:cNvSpPr txBox="1"/>
          <p:nvPr/>
        </p:nvSpPr>
        <p:spPr>
          <a:xfrm>
            <a:off x="829724" y="9081254"/>
            <a:ext cx="5231547" cy="3238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279"/>
              </a:lnSpc>
            </a:pPr>
            <a:r>
              <a:rPr lang="en-US" sz="1899" u="sng">
                <a:solidFill>
                  <a:srgbClr val="0000FF"/>
                </a:solidFill>
                <a:latin typeface="Calibri (MS)"/>
                <a:ea typeface="Calibri (MS)"/>
                <a:cs typeface="Calibri (MS)"/>
                <a:sym typeface="Calibri (MS)"/>
                <a:hlinkClick r:id="rId9" tooltip="https://www.grandviewresearch.com/industry-analysis/smart-wearable-ecg-monitors-market-report"/>
              </a:rPr>
              <a:t>Smart Wearable ECG Monitors Market Size Report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1BDC7E0B-3D5F-BB53-9A11-201440B9056E}"/>
              </a:ext>
            </a:extLst>
          </p:cNvPr>
          <p:cNvSpPr txBox="1"/>
          <p:nvPr/>
        </p:nvSpPr>
        <p:spPr>
          <a:xfrm>
            <a:off x="16445862" y="9319844"/>
            <a:ext cx="15373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Competition</a:t>
            </a:r>
          </a:p>
        </p:txBody>
      </p:sp>
    </p:spTree>
  </p:cSld>
  <p:clrMapOvr>
    <a:masterClrMapping/>
  </p:clrMapOvr>
  <p:transition spd="med">
    <p:cover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3"/>
          <p:cNvSpPr/>
          <p:nvPr/>
        </p:nvSpPr>
        <p:spPr>
          <a:xfrm rot="-7868442" flipH="1" flipV="1">
            <a:off x="-1569315" y="-1093592"/>
            <a:ext cx="9115556" cy="9238454"/>
          </a:xfrm>
          <a:custGeom>
            <a:avLst/>
            <a:gdLst/>
            <a:ahLst/>
            <a:cxnLst/>
            <a:rect l="l" t="t" r="r" b="b"/>
            <a:pathLst>
              <a:path w="9115556" h="9238454">
                <a:moveTo>
                  <a:pt x="9115556" y="9238454"/>
                </a:moveTo>
                <a:lnTo>
                  <a:pt x="0" y="9238454"/>
                </a:lnTo>
                <a:lnTo>
                  <a:pt x="0" y="0"/>
                </a:lnTo>
                <a:lnTo>
                  <a:pt x="9115556" y="0"/>
                </a:lnTo>
                <a:lnTo>
                  <a:pt x="9115556" y="9238454"/>
                </a:lnTo>
                <a:close/>
              </a:path>
            </a:pathLst>
          </a:custGeom>
          <a:blipFill>
            <a:blip r:embed="rId2">
              <a:alphaModFix amt="32999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4" name="TextBox 4"/>
          <p:cNvSpPr txBox="1"/>
          <p:nvPr/>
        </p:nvSpPr>
        <p:spPr>
          <a:xfrm>
            <a:off x="6531381" y="801614"/>
            <a:ext cx="5225237" cy="10034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7564"/>
              </a:lnSpc>
            </a:pPr>
            <a:r>
              <a:rPr lang="en-US" sz="6303" b="1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Competition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647248" y="1912746"/>
            <a:ext cx="2783486" cy="68236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5746"/>
              </a:lnSpc>
            </a:pPr>
            <a:r>
              <a:rPr lang="en-US" sz="3962" b="1" dirty="0">
                <a:solidFill>
                  <a:srgbClr val="000000"/>
                </a:solidFill>
                <a:latin typeface="Calibri (MS) Bold"/>
                <a:ea typeface="Calibri (MS) Bold"/>
                <a:cs typeface="Calibri (MS) Bold"/>
                <a:sym typeface="Calibri (MS) Bold"/>
              </a:rPr>
              <a:t>Competitors: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684465" y="3822109"/>
            <a:ext cx="4994195" cy="78213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746"/>
              </a:lnSpc>
            </a:pPr>
            <a:r>
              <a:rPr lang="en-US" sz="3962" b="1" dirty="0">
                <a:solidFill>
                  <a:srgbClr val="000000"/>
                </a:solidFill>
                <a:latin typeface="Calibri (MS) Bold"/>
                <a:ea typeface="Calibri (MS) Bold"/>
                <a:cs typeface="Calibri (MS) Bold"/>
                <a:sym typeface="Calibri (MS) Bold"/>
              </a:rPr>
              <a:t>RAO Scout Advantage: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647248" y="2726047"/>
            <a:ext cx="6492240" cy="99065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3984"/>
              </a:lnSpc>
            </a:pPr>
            <a:r>
              <a:rPr lang="en-US" sz="2747" dirty="0">
                <a:solidFill>
                  <a:srgbClr val="000000"/>
                </a:solidFill>
                <a:latin typeface="Calibri (MS)"/>
                <a:ea typeface="Calibri (MS)"/>
                <a:cs typeface="Calibri (MS)"/>
                <a:sym typeface="Calibri (MS)"/>
              </a:rPr>
              <a:t>iRhythm (Zio Patch), AliveCor, Apple Watch, </a:t>
            </a:r>
          </a:p>
          <a:p>
            <a:pPr algn="l">
              <a:lnSpc>
                <a:spcPts val="3984"/>
              </a:lnSpc>
            </a:pPr>
            <a:r>
              <a:rPr lang="en-US" sz="2747" dirty="0">
                <a:solidFill>
                  <a:srgbClr val="000000"/>
                </a:solidFill>
                <a:latin typeface="Calibri (MS)"/>
                <a:ea typeface="Calibri (MS)"/>
                <a:cs typeface="Calibri (MS)"/>
                <a:sym typeface="Calibri (MS)"/>
              </a:rPr>
              <a:t>Holter monitors. 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737303" y="4709647"/>
            <a:ext cx="6900800" cy="94577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3846"/>
              </a:lnSpc>
              <a:spcBef>
                <a:spcPct val="0"/>
              </a:spcBef>
            </a:pPr>
            <a:r>
              <a:rPr lang="en-US" sz="2747" dirty="0">
                <a:solidFill>
                  <a:srgbClr val="000000"/>
                </a:solidFill>
                <a:latin typeface="Calibri (MS)"/>
                <a:ea typeface="Calibri (MS)"/>
                <a:cs typeface="Calibri (MS)"/>
                <a:sym typeface="Calibri (MS)"/>
              </a:rPr>
              <a:t>Continuous, comfortable, multi-lead ECG, </a:t>
            </a:r>
          </a:p>
          <a:p>
            <a:pPr algn="l">
              <a:lnSpc>
                <a:spcPts val="3846"/>
              </a:lnSpc>
              <a:spcBef>
                <a:spcPct val="0"/>
              </a:spcBef>
            </a:pPr>
            <a:r>
              <a:rPr lang="en-US" sz="2747" dirty="0">
                <a:solidFill>
                  <a:srgbClr val="000000"/>
                </a:solidFill>
                <a:latin typeface="Calibri (MS)"/>
                <a:ea typeface="Calibri (MS)"/>
                <a:cs typeface="Calibri (MS)"/>
                <a:sym typeface="Calibri (MS)"/>
              </a:rPr>
              <a:t>AI-enhanced detection, reusable and durable.  </a:t>
            </a:r>
          </a:p>
        </p:txBody>
      </p:sp>
      <p:sp>
        <p:nvSpPr>
          <p:cNvPr id="9" name="AutoShape 9"/>
          <p:cNvSpPr/>
          <p:nvPr/>
        </p:nvSpPr>
        <p:spPr>
          <a:xfrm>
            <a:off x="5897880" y="2099165"/>
            <a:ext cx="6492240" cy="0"/>
          </a:xfrm>
          <a:prstGeom prst="line">
            <a:avLst/>
          </a:prstGeom>
          <a:ln w="38100" cap="flat">
            <a:solidFill>
              <a:srgbClr val="000000"/>
            </a:solidFill>
            <a:prstDash val="sysDot"/>
            <a:headEnd type="triangle" w="lg" len="med"/>
            <a:tailEnd type="triangle" w="lg" len="med"/>
          </a:ln>
        </p:spPr>
        <p:txBody>
          <a:bodyPr/>
          <a:lstStyle/>
          <a:p>
            <a:endParaRPr lang="en-US"/>
          </a:p>
        </p:txBody>
      </p:sp>
      <p:sp>
        <p:nvSpPr>
          <p:cNvPr id="11" name="TextBox 11"/>
          <p:cNvSpPr txBox="1"/>
          <p:nvPr/>
        </p:nvSpPr>
        <p:spPr>
          <a:xfrm>
            <a:off x="976746" y="9144000"/>
            <a:ext cx="3199826" cy="3810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639"/>
              </a:lnSpc>
            </a:pPr>
            <a:r>
              <a:rPr lang="en-US" sz="2199" u="sng" dirty="0">
                <a:solidFill>
                  <a:srgbClr val="0000FF"/>
                </a:solidFill>
                <a:latin typeface="Calibri (MS)"/>
                <a:ea typeface="Calibri (MS)"/>
                <a:cs typeface="Calibri (MS)"/>
                <a:sym typeface="Calibri (MS)"/>
                <a:hlinkClick r:id="rId4" tooltip="https://www.delveinsight.com/blog/cardiac-monitoring-devices-market"/>
              </a:rPr>
              <a:t>Cardiac Monitoring Devices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1C6CC67-87FC-ABA4-BBAC-79DFEF8D220F}"/>
              </a:ext>
            </a:extLst>
          </p:cNvPr>
          <p:cNvSpPr txBox="1"/>
          <p:nvPr/>
        </p:nvSpPr>
        <p:spPr>
          <a:xfrm>
            <a:off x="15475527" y="9525000"/>
            <a:ext cx="18288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Business Model</a:t>
            </a:r>
          </a:p>
        </p:txBody>
      </p:sp>
      <p:pic>
        <p:nvPicPr>
          <p:cNvPr id="1026" name="Picture 2" descr="Holter Monitor | Johns Hopkins Medicine">
            <a:extLst>
              <a:ext uri="{FF2B5EF4-FFF2-40B4-BE49-F238E27FC236}">
                <a16:creationId xmlns:a16="http://schemas.microsoft.com/office/drawing/2014/main" id="{CD2C19EB-9F6F-42D6-649D-2C3E7E0C66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04488" y="2342703"/>
            <a:ext cx="3913705" cy="31055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Zio XT - Home Application Instructions - UK on Vimeo">
            <a:extLst>
              <a:ext uri="{FF2B5EF4-FFF2-40B4-BE49-F238E27FC236}">
                <a16:creationId xmlns:a16="http://schemas.microsoft.com/office/drawing/2014/main" id="{9A66605B-A1A0-791D-ABA7-AD706831E3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90120" y="2318456"/>
            <a:ext cx="4526280" cy="27964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16" descr="A person's hands holding a device&#10;&#10;AI-generated content may be incorrect.">
            <a:extLst>
              <a:ext uri="{FF2B5EF4-FFF2-40B4-BE49-F238E27FC236}">
                <a16:creationId xmlns:a16="http://schemas.microsoft.com/office/drawing/2014/main" id="{11481ECF-1D67-F7FD-DA13-CD044B556A5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9600" y="5934101"/>
            <a:ext cx="3488594" cy="3038585"/>
          </a:xfrm>
          <a:prstGeom prst="rect">
            <a:avLst/>
          </a:prstGeom>
        </p:spPr>
      </p:pic>
      <p:pic>
        <p:nvPicPr>
          <p:cNvPr id="19" name="Picture 18" descr="A person's hand holding a smart watch&#10;&#10;AI-generated content may be incorrect.">
            <a:extLst>
              <a:ext uri="{FF2B5EF4-FFF2-40B4-BE49-F238E27FC236}">
                <a16:creationId xmlns:a16="http://schemas.microsoft.com/office/drawing/2014/main" id="{63C0C612-75FC-04B7-B205-1B78D8CF15B0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90121" y="5448294"/>
            <a:ext cx="4991644" cy="3524392"/>
          </a:xfrm>
          <a:prstGeom prst="rect">
            <a:avLst/>
          </a:prstGeom>
        </p:spPr>
      </p:pic>
      <p:sp>
        <p:nvSpPr>
          <p:cNvPr id="20" name="Freeform 23">
            <a:extLst>
              <a:ext uri="{FF2B5EF4-FFF2-40B4-BE49-F238E27FC236}">
                <a16:creationId xmlns:a16="http://schemas.microsoft.com/office/drawing/2014/main" id="{133CF4C9-A7FD-A652-3212-9D8F51343108}"/>
              </a:ext>
            </a:extLst>
          </p:cNvPr>
          <p:cNvSpPr/>
          <p:nvPr/>
        </p:nvSpPr>
        <p:spPr>
          <a:xfrm>
            <a:off x="2576658" y="5760825"/>
            <a:ext cx="3102001" cy="3383175"/>
          </a:xfrm>
          <a:custGeom>
            <a:avLst/>
            <a:gdLst/>
            <a:ahLst/>
            <a:cxnLst/>
            <a:rect l="l" t="t" r="r" b="b"/>
            <a:pathLst>
              <a:path w="6122266" h="8479288">
                <a:moveTo>
                  <a:pt x="0" y="0"/>
                </a:moveTo>
                <a:lnTo>
                  <a:pt x="6122266" y="0"/>
                </a:lnTo>
                <a:lnTo>
                  <a:pt x="6122266" y="8479288"/>
                </a:lnTo>
                <a:lnTo>
                  <a:pt x="0" y="8479288"/>
                </a:lnTo>
                <a:lnTo>
                  <a:pt x="0" y="0"/>
                </a:lnTo>
                <a:close/>
              </a:path>
            </a:pathLst>
          </a:custGeom>
          <a:blipFill>
            <a:blip r:embed="rId9"/>
            <a:stretch>
              <a:fillRect l="-24295" t="-7427" r="-24491"/>
            </a:stretch>
          </a:blipFill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ransition spd="med"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-5965267" flipH="1" flipV="1">
            <a:off x="13775484" y="-552626"/>
            <a:ext cx="4194873" cy="4184385"/>
          </a:xfrm>
          <a:custGeom>
            <a:avLst/>
            <a:gdLst/>
            <a:ahLst/>
            <a:cxnLst/>
            <a:rect l="l" t="t" r="r" b="b"/>
            <a:pathLst>
              <a:path w="4194873" h="4184385">
                <a:moveTo>
                  <a:pt x="4194872" y="4184385"/>
                </a:moveTo>
                <a:lnTo>
                  <a:pt x="0" y="4184385"/>
                </a:lnTo>
                <a:lnTo>
                  <a:pt x="0" y="0"/>
                </a:lnTo>
                <a:lnTo>
                  <a:pt x="4194872" y="0"/>
                </a:lnTo>
                <a:lnTo>
                  <a:pt x="4194872" y="4184385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 dirty="0"/>
          </a:p>
        </p:txBody>
      </p:sp>
      <p:sp>
        <p:nvSpPr>
          <p:cNvPr id="3" name="Freeform 3"/>
          <p:cNvSpPr/>
          <p:nvPr/>
        </p:nvSpPr>
        <p:spPr>
          <a:xfrm rot="-5429686">
            <a:off x="-621657" y="8406911"/>
            <a:ext cx="2614487" cy="2607950"/>
          </a:xfrm>
          <a:custGeom>
            <a:avLst/>
            <a:gdLst/>
            <a:ahLst/>
            <a:cxnLst/>
            <a:rect l="l" t="t" r="r" b="b"/>
            <a:pathLst>
              <a:path w="2614487" h="2607950">
                <a:moveTo>
                  <a:pt x="0" y="0"/>
                </a:moveTo>
                <a:lnTo>
                  <a:pt x="2614487" y="0"/>
                </a:lnTo>
                <a:lnTo>
                  <a:pt x="2614487" y="2607950"/>
                </a:lnTo>
                <a:lnTo>
                  <a:pt x="0" y="260795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4" name="Group 4"/>
          <p:cNvGrpSpPr/>
          <p:nvPr/>
        </p:nvGrpSpPr>
        <p:grpSpPr>
          <a:xfrm>
            <a:off x="982360" y="3703877"/>
            <a:ext cx="5275856" cy="5275856"/>
            <a:chOff x="0" y="0"/>
            <a:chExt cx="812800" cy="812800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E8E8E8">
                    <a:alpha val="100000"/>
                  </a:srgbClr>
                </a:gs>
                <a:gs pos="100000">
                  <a:srgbClr val="FFFFFF">
                    <a:alpha val="100000"/>
                  </a:srgbClr>
                </a:gs>
              </a:gsLst>
              <a:lin ang="0"/>
            </a:gradFill>
          </p:spPr>
          <p:txBody>
            <a:bodyPr/>
            <a:lstStyle/>
            <a:p>
              <a:endParaRPr lang="en-US"/>
            </a:p>
          </p:txBody>
        </p:sp>
        <p:sp>
          <p:nvSpPr>
            <p:cNvPr id="6" name="TextBox 6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7" name="Group 7"/>
          <p:cNvGrpSpPr/>
          <p:nvPr/>
        </p:nvGrpSpPr>
        <p:grpSpPr>
          <a:xfrm>
            <a:off x="6506277" y="3703877"/>
            <a:ext cx="5275856" cy="5275856"/>
            <a:chOff x="0" y="0"/>
            <a:chExt cx="812800" cy="812800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E8E8E8">
                    <a:alpha val="100000"/>
                  </a:srgbClr>
                </a:gs>
                <a:gs pos="100000">
                  <a:srgbClr val="FFFFFF">
                    <a:alpha val="100000"/>
                  </a:srgbClr>
                </a:gs>
              </a:gsLst>
              <a:lin ang="0"/>
            </a:gradFill>
          </p:spPr>
          <p:txBody>
            <a:bodyPr/>
            <a:lstStyle/>
            <a:p>
              <a:endParaRPr lang="en-US"/>
            </a:p>
          </p:txBody>
        </p:sp>
        <p:sp>
          <p:nvSpPr>
            <p:cNvPr id="9" name="TextBox 9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10" name="Freeform 10"/>
          <p:cNvSpPr/>
          <p:nvPr/>
        </p:nvSpPr>
        <p:spPr>
          <a:xfrm>
            <a:off x="8436313" y="3580328"/>
            <a:ext cx="1415785" cy="1415785"/>
          </a:xfrm>
          <a:custGeom>
            <a:avLst/>
            <a:gdLst/>
            <a:ahLst/>
            <a:cxnLst/>
            <a:rect l="l" t="t" r="r" b="b"/>
            <a:pathLst>
              <a:path w="1415785" h="1415785">
                <a:moveTo>
                  <a:pt x="0" y="0"/>
                </a:moveTo>
                <a:lnTo>
                  <a:pt x="1415784" y="0"/>
                </a:lnTo>
                <a:lnTo>
                  <a:pt x="1415784" y="1415785"/>
                </a:lnTo>
                <a:lnTo>
                  <a:pt x="0" y="1415785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>
          <a:xfrm>
            <a:off x="2909267" y="3580328"/>
            <a:ext cx="1415785" cy="1415785"/>
          </a:xfrm>
          <a:custGeom>
            <a:avLst/>
            <a:gdLst/>
            <a:ahLst/>
            <a:cxnLst/>
            <a:rect l="l" t="t" r="r" b="b"/>
            <a:pathLst>
              <a:path w="1415785" h="1415785">
                <a:moveTo>
                  <a:pt x="0" y="0"/>
                </a:moveTo>
                <a:lnTo>
                  <a:pt x="1415785" y="0"/>
                </a:lnTo>
                <a:lnTo>
                  <a:pt x="1415785" y="1415785"/>
                </a:lnTo>
                <a:lnTo>
                  <a:pt x="0" y="1415785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2" name="AutoShape 12"/>
          <p:cNvSpPr/>
          <p:nvPr/>
        </p:nvSpPr>
        <p:spPr>
          <a:xfrm>
            <a:off x="5897880" y="2099165"/>
            <a:ext cx="6492240" cy="0"/>
          </a:xfrm>
          <a:prstGeom prst="line">
            <a:avLst/>
          </a:prstGeom>
          <a:ln w="38100" cap="flat">
            <a:solidFill>
              <a:srgbClr val="000000"/>
            </a:solidFill>
            <a:prstDash val="solid"/>
            <a:headEnd type="diamond" w="lg" len="lg"/>
            <a:tailEnd type="diamond" w="lg" len="lg"/>
          </a:ln>
        </p:spPr>
        <p:txBody>
          <a:bodyPr/>
          <a:lstStyle/>
          <a:p>
            <a:endParaRPr lang="en-US"/>
          </a:p>
        </p:txBody>
      </p:sp>
      <p:sp>
        <p:nvSpPr>
          <p:cNvPr id="13" name="TextBox 13"/>
          <p:cNvSpPr txBox="1"/>
          <p:nvPr/>
        </p:nvSpPr>
        <p:spPr>
          <a:xfrm>
            <a:off x="1677760" y="5158436"/>
            <a:ext cx="3885057" cy="67298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906"/>
              </a:lnSpc>
              <a:spcBef>
                <a:spcPct val="0"/>
              </a:spcBef>
            </a:pPr>
            <a:r>
              <a:rPr lang="en-US" sz="3504">
                <a:solidFill>
                  <a:srgbClr val="000000"/>
                </a:solidFill>
                <a:latin typeface="Calibri (MS)"/>
                <a:ea typeface="Calibri (MS)"/>
                <a:cs typeface="Calibri (MS)"/>
                <a:sym typeface="Calibri (MS)"/>
              </a:rPr>
              <a:t>Revenue Streams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7777727" y="5213437"/>
            <a:ext cx="3013098" cy="67298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906"/>
              </a:lnSpc>
              <a:spcBef>
                <a:spcPct val="0"/>
              </a:spcBef>
            </a:pPr>
            <a:r>
              <a:rPr lang="en-US" sz="3504">
                <a:solidFill>
                  <a:srgbClr val="000000"/>
                </a:solidFill>
                <a:latin typeface="Calibri (MS)"/>
                <a:ea typeface="Calibri (MS)"/>
                <a:cs typeface="Calibri (MS)"/>
                <a:sym typeface="Calibri (MS)"/>
              </a:rPr>
              <a:t>Sustainability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1585537" y="6088993"/>
            <a:ext cx="4069503" cy="144034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711"/>
              </a:lnSpc>
            </a:pPr>
            <a:r>
              <a:rPr lang="en-US" sz="2399" spc="26">
                <a:solidFill>
                  <a:srgbClr val="000000"/>
                </a:solidFill>
                <a:latin typeface="Calibri (MS)"/>
                <a:ea typeface="Calibri (MS)"/>
                <a:cs typeface="Calibri (MS)"/>
                <a:sym typeface="Calibri (MS)"/>
              </a:rPr>
              <a:t>Device sales (~$200–$300/unit), subscription ($12–$33/month), and RPM reimbursements. 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7109454" y="6088993"/>
            <a:ext cx="4069503" cy="103874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711"/>
              </a:lnSpc>
            </a:pPr>
            <a:r>
              <a:rPr lang="en-US" sz="2399" spc="26" dirty="0">
                <a:solidFill>
                  <a:srgbClr val="000000"/>
                </a:solidFill>
                <a:latin typeface="Calibri (MS)"/>
                <a:ea typeface="Calibri (MS)"/>
                <a:cs typeface="Calibri (MS)"/>
                <a:sym typeface="Calibri (MS)"/>
              </a:rPr>
              <a:t>Partnerships with distributors &amp; VA health Systems, U.S. manufacturing. 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6128404" y="971550"/>
            <a:ext cx="6031191" cy="94296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7010"/>
              </a:lnSpc>
            </a:pPr>
            <a:r>
              <a:rPr lang="en-US" sz="5841" b="1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Business Model</a:t>
            </a:r>
          </a:p>
        </p:txBody>
      </p:sp>
      <p:grpSp>
        <p:nvGrpSpPr>
          <p:cNvPr id="18" name="Group 18"/>
          <p:cNvGrpSpPr/>
          <p:nvPr/>
        </p:nvGrpSpPr>
        <p:grpSpPr>
          <a:xfrm>
            <a:off x="12104370" y="3703877"/>
            <a:ext cx="5275856" cy="5275856"/>
            <a:chOff x="0" y="0"/>
            <a:chExt cx="812800" cy="812800"/>
          </a:xfrm>
        </p:grpSpPr>
        <p:sp>
          <p:nvSpPr>
            <p:cNvPr id="19" name="Freeform 19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E8E8E8">
                    <a:alpha val="100000"/>
                  </a:srgbClr>
                </a:gs>
                <a:gs pos="100000">
                  <a:srgbClr val="FFFFFF">
                    <a:alpha val="100000"/>
                  </a:srgbClr>
                </a:gs>
              </a:gsLst>
              <a:lin ang="0"/>
            </a:gradFill>
          </p:spPr>
          <p:txBody>
            <a:bodyPr/>
            <a:lstStyle/>
            <a:p>
              <a:endParaRPr lang="en-US"/>
            </a:p>
          </p:txBody>
        </p:sp>
        <p:sp>
          <p:nvSpPr>
            <p:cNvPr id="20" name="TextBox 20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21" name="Freeform 21"/>
          <p:cNvSpPr/>
          <p:nvPr/>
        </p:nvSpPr>
        <p:spPr>
          <a:xfrm>
            <a:off x="12791574" y="5816803"/>
            <a:ext cx="3901448" cy="2564534"/>
          </a:xfrm>
          <a:custGeom>
            <a:avLst/>
            <a:gdLst/>
            <a:ahLst/>
            <a:cxnLst/>
            <a:rect l="l" t="t" r="r" b="b"/>
            <a:pathLst>
              <a:path w="3901448" h="2564534">
                <a:moveTo>
                  <a:pt x="0" y="0"/>
                </a:moveTo>
                <a:lnTo>
                  <a:pt x="3901448" y="0"/>
                </a:lnTo>
                <a:lnTo>
                  <a:pt x="3901448" y="2564534"/>
                </a:lnTo>
                <a:lnTo>
                  <a:pt x="0" y="2564534"/>
                </a:lnTo>
                <a:lnTo>
                  <a:pt x="0" y="0"/>
                </a:lnTo>
                <a:close/>
              </a:path>
            </a:pathLst>
          </a:custGeom>
          <a:blipFill>
            <a:blip r:embed="rId10"/>
            <a:stretch>
              <a:fillRect l="-7579" t="-75192" r="-7579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2" name="Freeform 22"/>
          <p:cNvSpPr/>
          <p:nvPr/>
        </p:nvSpPr>
        <p:spPr>
          <a:xfrm>
            <a:off x="14034201" y="3580328"/>
            <a:ext cx="1416195" cy="1416195"/>
          </a:xfrm>
          <a:custGeom>
            <a:avLst/>
            <a:gdLst/>
            <a:ahLst/>
            <a:cxnLst/>
            <a:rect l="l" t="t" r="r" b="b"/>
            <a:pathLst>
              <a:path w="1416195" h="1416195">
                <a:moveTo>
                  <a:pt x="0" y="0"/>
                </a:moveTo>
                <a:lnTo>
                  <a:pt x="1416195" y="0"/>
                </a:lnTo>
                <a:lnTo>
                  <a:pt x="1416195" y="1416195"/>
                </a:lnTo>
                <a:lnTo>
                  <a:pt x="0" y="1416195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3" name="TextBox 23"/>
          <p:cNvSpPr txBox="1"/>
          <p:nvPr/>
        </p:nvSpPr>
        <p:spPr>
          <a:xfrm>
            <a:off x="13136261" y="5158436"/>
            <a:ext cx="3212074" cy="67298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906"/>
              </a:lnSpc>
              <a:spcBef>
                <a:spcPct val="0"/>
              </a:spcBef>
            </a:pPr>
            <a:r>
              <a:rPr lang="en-US" sz="3504">
                <a:solidFill>
                  <a:srgbClr val="000000"/>
                </a:solidFill>
                <a:latin typeface="Calibri (MS)"/>
                <a:ea typeface="Calibri (MS)"/>
                <a:cs typeface="Calibri (MS)"/>
                <a:sym typeface="Calibri (MS)"/>
              </a:rPr>
              <a:t>Diagram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6DC2DED8-1A16-6432-ED96-9AE7B9F2695D}"/>
              </a:ext>
            </a:extLst>
          </p:cNvPr>
          <p:cNvSpPr txBox="1"/>
          <p:nvPr/>
        </p:nvSpPr>
        <p:spPr>
          <a:xfrm>
            <a:off x="16237226" y="9685688"/>
            <a:ext cx="2286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Team</a:t>
            </a:r>
          </a:p>
        </p:txBody>
      </p:sp>
    </p:spTree>
  </p:cSld>
  <p:clrMapOvr>
    <a:masterClrMapping/>
  </p:clrMapOvr>
  <p:transition spd="med">
    <p:push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flipV="1">
            <a:off x="61655" y="7825101"/>
            <a:ext cx="2515673" cy="2509384"/>
          </a:xfrm>
          <a:custGeom>
            <a:avLst/>
            <a:gdLst/>
            <a:ahLst/>
            <a:cxnLst/>
            <a:rect l="l" t="t" r="r" b="b"/>
            <a:pathLst>
              <a:path w="2515673" h="2509384">
                <a:moveTo>
                  <a:pt x="0" y="2509384"/>
                </a:moveTo>
                <a:lnTo>
                  <a:pt x="2515673" y="2509384"/>
                </a:lnTo>
                <a:lnTo>
                  <a:pt x="2515673" y="0"/>
                </a:lnTo>
                <a:lnTo>
                  <a:pt x="0" y="0"/>
                </a:lnTo>
                <a:lnTo>
                  <a:pt x="0" y="2509384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Freeform 3"/>
          <p:cNvSpPr/>
          <p:nvPr/>
        </p:nvSpPr>
        <p:spPr>
          <a:xfrm rot="-6066011">
            <a:off x="-2617617" y="-5184427"/>
            <a:ext cx="12842768" cy="13015918"/>
          </a:xfrm>
          <a:custGeom>
            <a:avLst/>
            <a:gdLst/>
            <a:ahLst/>
            <a:cxnLst/>
            <a:rect l="l" t="t" r="r" b="b"/>
            <a:pathLst>
              <a:path w="12842768" h="13015918">
                <a:moveTo>
                  <a:pt x="0" y="0"/>
                </a:moveTo>
                <a:lnTo>
                  <a:pt x="12842768" y="0"/>
                </a:lnTo>
                <a:lnTo>
                  <a:pt x="12842768" y="13015918"/>
                </a:lnTo>
                <a:lnTo>
                  <a:pt x="0" y="13015918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alphaModFix amt="31000"/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4" name="Freeform 4"/>
          <p:cNvSpPr/>
          <p:nvPr/>
        </p:nvSpPr>
        <p:spPr>
          <a:xfrm flipH="1">
            <a:off x="14723320" y="-264750"/>
            <a:ext cx="3820646" cy="3811094"/>
          </a:xfrm>
          <a:custGeom>
            <a:avLst/>
            <a:gdLst/>
            <a:ahLst/>
            <a:cxnLst/>
            <a:rect l="l" t="t" r="r" b="b"/>
            <a:pathLst>
              <a:path w="3820646" h="3811094">
                <a:moveTo>
                  <a:pt x="3820646" y="0"/>
                </a:moveTo>
                <a:lnTo>
                  <a:pt x="0" y="0"/>
                </a:lnTo>
                <a:lnTo>
                  <a:pt x="0" y="3811094"/>
                </a:lnTo>
                <a:lnTo>
                  <a:pt x="3820646" y="3811094"/>
                </a:lnTo>
                <a:lnTo>
                  <a:pt x="3820646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5" name="Group 5"/>
          <p:cNvGrpSpPr/>
          <p:nvPr/>
        </p:nvGrpSpPr>
        <p:grpSpPr>
          <a:xfrm>
            <a:off x="2392654" y="1964024"/>
            <a:ext cx="13502692" cy="6358951"/>
            <a:chOff x="0" y="0"/>
            <a:chExt cx="18003589" cy="8478602"/>
          </a:xfrm>
        </p:grpSpPr>
        <p:sp>
          <p:nvSpPr>
            <p:cNvPr id="6" name="TextBox 6"/>
            <p:cNvSpPr txBox="1"/>
            <p:nvPr/>
          </p:nvSpPr>
          <p:spPr>
            <a:xfrm>
              <a:off x="0" y="2731584"/>
              <a:ext cx="5011018" cy="88186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5036"/>
                </a:lnSpc>
                <a:spcBef>
                  <a:spcPct val="0"/>
                </a:spcBef>
              </a:pPr>
              <a:r>
                <a:rPr lang="en-US" sz="3597" b="1">
                  <a:solidFill>
                    <a:srgbClr val="373737"/>
                  </a:solidFill>
                  <a:latin typeface="Calibri (MS) Bold"/>
                  <a:ea typeface="Calibri (MS) Bold"/>
                  <a:cs typeface="Calibri (MS) Bold"/>
                  <a:sym typeface="Calibri (MS) Bold"/>
                </a:rPr>
                <a:t>Jeanette Ortegon</a:t>
              </a:r>
            </a:p>
          </p:txBody>
        </p:sp>
        <p:grpSp>
          <p:nvGrpSpPr>
            <p:cNvPr id="7" name="Group 7"/>
            <p:cNvGrpSpPr>
              <a:grpSpLocks noChangeAspect="1"/>
            </p:cNvGrpSpPr>
            <p:nvPr/>
          </p:nvGrpSpPr>
          <p:grpSpPr>
            <a:xfrm>
              <a:off x="1203215" y="0"/>
              <a:ext cx="2604588" cy="2594414"/>
              <a:chOff x="0" y="0"/>
              <a:chExt cx="6502400" cy="6477000"/>
            </a:xfrm>
          </p:grpSpPr>
          <p:sp>
            <p:nvSpPr>
              <p:cNvPr id="8" name="Freeform 8" descr="A person smiling at the camera  AI-generated content may be incorrect."/>
              <p:cNvSpPr/>
              <p:nvPr/>
            </p:nvSpPr>
            <p:spPr>
              <a:xfrm>
                <a:off x="-23042" y="119185"/>
                <a:ext cx="6542159" cy="6244242"/>
              </a:xfrm>
              <a:custGeom>
                <a:avLst/>
                <a:gdLst/>
                <a:ahLst/>
                <a:cxnLst/>
                <a:rect l="l" t="t" r="r" b="b"/>
                <a:pathLst>
                  <a:path w="6542159" h="6244242">
                    <a:moveTo>
                      <a:pt x="3271080" y="4996"/>
                    </a:moveTo>
                    <a:cubicBezTo>
                      <a:pt x="2154117" y="0"/>
                      <a:pt x="1119857" y="593026"/>
                      <a:pt x="559929" y="1559521"/>
                    </a:cubicBezTo>
                    <a:cubicBezTo>
                      <a:pt x="0" y="2526015"/>
                      <a:pt x="0" y="3718228"/>
                      <a:pt x="559929" y="4684723"/>
                    </a:cubicBezTo>
                    <a:cubicBezTo>
                      <a:pt x="1119857" y="5651217"/>
                      <a:pt x="2154117" y="6244243"/>
                      <a:pt x="3271080" y="6239248"/>
                    </a:cubicBezTo>
                    <a:cubicBezTo>
                      <a:pt x="4388043" y="6244243"/>
                      <a:pt x="5422303" y="5651217"/>
                      <a:pt x="5982231" y="4684723"/>
                    </a:cubicBezTo>
                    <a:cubicBezTo>
                      <a:pt x="6542160" y="3718229"/>
                      <a:pt x="6542160" y="2526015"/>
                      <a:pt x="5982231" y="1559521"/>
                    </a:cubicBezTo>
                    <a:cubicBezTo>
                      <a:pt x="5422303" y="593027"/>
                      <a:pt x="4388043" y="1"/>
                      <a:pt x="3271080" y="4996"/>
                    </a:cubicBezTo>
                    <a:close/>
                  </a:path>
                </a:pathLst>
              </a:custGeom>
              <a:blipFill>
                <a:blip r:embed="rId8"/>
                <a:stretch>
                  <a:fillRect l="-17831" r="-17831"/>
                </a:stretch>
              </a:blip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" name="Freeform 9"/>
              <p:cNvSpPr/>
              <p:nvPr/>
            </p:nvSpPr>
            <p:spPr>
              <a:xfrm>
                <a:off x="73038" y="66269"/>
                <a:ext cx="6350000" cy="6349987"/>
              </a:xfrm>
              <a:custGeom>
                <a:avLst/>
                <a:gdLst/>
                <a:ahLst/>
                <a:cxnLst/>
                <a:rect l="l" t="t" r="r" b="b"/>
                <a:pathLst>
                  <a:path w="6350000" h="6349987">
                    <a:moveTo>
                      <a:pt x="3175000" y="6349987"/>
                    </a:moveTo>
                    <a:cubicBezTo>
                      <a:pt x="1424279" y="6349987"/>
                      <a:pt x="0" y="4925733"/>
                      <a:pt x="0" y="3175038"/>
                    </a:cubicBezTo>
                    <a:cubicBezTo>
                      <a:pt x="0" y="1424317"/>
                      <a:pt x="1424292" y="0"/>
                      <a:pt x="3175000" y="0"/>
                    </a:cubicBezTo>
                    <a:cubicBezTo>
                      <a:pt x="4925733" y="0"/>
                      <a:pt x="6350000" y="1424330"/>
                      <a:pt x="6350000" y="3175038"/>
                    </a:cubicBezTo>
                    <a:cubicBezTo>
                      <a:pt x="6350000" y="4925720"/>
                      <a:pt x="4925733" y="6349987"/>
                      <a:pt x="3175000" y="6349987"/>
                    </a:cubicBezTo>
                    <a:close/>
                    <a:moveTo>
                      <a:pt x="3175000" y="115760"/>
                    </a:moveTo>
                    <a:cubicBezTo>
                      <a:pt x="1488135" y="115760"/>
                      <a:pt x="115760" y="1488148"/>
                      <a:pt x="115760" y="3175038"/>
                    </a:cubicBezTo>
                    <a:cubicBezTo>
                      <a:pt x="115760" y="4861915"/>
                      <a:pt x="1488135" y="6234265"/>
                      <a:pt x="3175000" y="6234265"/>
                    </a:cubicBezTo>
                    <a:cubicBezTo>
                      <a:pt x="4861852" y="6234265"/>
                      <a:pt x="6234265" y="4861890"/>
                      <a:pt x="6234265" y="3175038"/>
                    </a:cubicBezTo>
                    <a:cubicBezTo>
                      <a:pt x="6234265" y="1488148"/>
                      <a:pt x="4861852" y="115760"/>
                      <a:pt x="3175000" y="115760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0" name="Group 10"/>
            <p:cNvGrpSpPr>
              <a:grpSpLocks noChangeAspect="1"/>
            </p:cNvGrpSpPr>
            <p:nvPr/>
          </p:nvGrpSpPr>
          <p:grpSpPr>
            <a:xfrm>
              <a:off x="7589422" y="0"/>
              <a:ext cx="2604588" cy="2594414"/>
              <a:chOff x="0" y="0"/>
              <a:chExt cx="6502400" cy="6477000"/>
            </a:xfrm>
          </p:grpSpPr>
          <p:sp>
            <p:nvSpPr>
              <p:cNvPr id="11" name="Freeform 11"/>
              <p:cNvSpPr/>
              <p:nvPr/>
            </p:nvSpPr>
            <p:spPr>
              <a:xfrm>
                <a:off x="-23042" y="119185"/>
                <a:ext cx="6542159" cy="6244242"/>
              </a:xfrm>
              <a:custGeom>
                <a:avLst/>
                <a:gdLst/>
                <a:ahLst/>
                <a:cxnLst/>
                <a:rect l="l" t="t" r="r" b="b"/>
                <a:pathLst>
                  <a:path w="6542159" h="6244242">
                    <a:moveTo>
                      <a:pt x="3271080" y="4996"/>
                    </a:moveTo>
                    <a:cubicBezTo>
                      <a:pt x="2154117" y="0"/>
                      <a:pt x="1119857" y="593026"/>
                      <a:pt x="559929" y="1559521"/>
                    </a:cubicBezTo>
                    <a:cubicBezTo>
                      <a:pt x="0" y="2526015"/>
                      <a:pt x="0" y="3718228"/>
                      <a:pt x="559929" y="4684723"/>
                    </a:cubicBezTo>
                    <a:cubicBezTo>
                      <a:pt x="1119857" y="5651217"/>
                      <a:pt x="2154117" y="6244243"/>
                      <a:pt x="3271080" y="6239248"/>
                    </a:cubicBezTo>
                    <a:cubicBezTo>
                      <a:pt x="4388043" y="6244243"/>
                      <a:pt x="5422303" y="5651217"/>
                      <a:pt x="5982231" y="4684723"/>
                    </a:cubicBezTo>
                    <a:cubicBezTo>
                      <a:pt x="6542160" y="3718229"/>
                      <a:pt x="6542160" y="2526015"/>
                      <a:pt x="5982231" y="1559521"/>
                    </a:cubicBezTo>
                    <a:cubicBezTo>
                      <a:pt x="5422303" y="593027"/>
                      <a:pt x="4388043" y="1"/>
                      <a:pt x="3271080" y="4996"/>
                    </a:cubicBezTo>
                    <a:close/>
                  </a:path>
                </a:pathLst>
              </a:custGeom>
              <a:blipFill>
                <a:blip r:embed="rId9"/>
                <a:stretch>
                  <a:fillRect l="223" r="223"/>
                </a:stretch>
              </a:blip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" name="Freeform 12"/>
              <p:cNvSpPr/>
              <p:nvPr/>
            </p:nvSpPr>
            <p:spPr>
              <a:xfrm>
                <a:off x="73038" y="66269"/>
                <a:ext cx="6350000" cy="6349987"/>
              </a:xfrm>
              <a:custGeom>
                <a:avLst/>
                <a:gdLst/>
                <a:ahLst/>
                <a:cxnLst/>
                <a:rect l="l" t="t" r="r" b="b"/>
                <a:pathLst>
                  <a:path w="6350000" h="6349987">
                    <a:moveTo>
                      <a:pt x="3175000" y="6349987"/>
                    </a:moveTo>
                    <a:cubicBezTo>
                      <a:pt x="1424279" y="6349987"/>
                      <a:pt x="0" y="4925733"/>
                      <a:pt x="0" y="3175038"/>
                    </a:cubicBezTo>
                    <a:cubicBezTo>
                      <a:pt x="0" y="1424317"/>
                      <a:pt x="1424292" y="0"/>
                      <a:pt x="3175000" y="0"/>
                    </a:cubicBezTo>
                    <a:cubicBezTo>
                      <a:pt x="4925733" y="0"/>
                      <a:pt x="6350000" y="1424330"/>
                      <a:pt x="6350000" y="3175038"/>
                    </a:cubicBezTo>
                    <a:cubicBezTo>
                      <a:pt x="6350000" y="4925720"/>
                      <a:pt x="4925733" y="6349987"/>
                      <a:pt x="3175000" y="6349987"/>
                    </a:cubicBezTo>
                    <a:close/>
                    <a:moveTo>
                      <a:pt x="3175000" y="115760"/>
                    </a:moveTo>
                    <a:cubicBezTo>
                      <a:pt x="1488135" y="115760"/>
                      <a:pt x="115760" y="1488148"/>
                      <a:pt x="115760" y="3175038"/>
                    </a:cubicBezTo>
                    <a:cubicBezTo>
                      <a:pt x="115760" y="4861915"/>
                      <a:pt x="1488135" y="6234265"/>
                      <a:pt x="3175000" y="6234265"/>
                    </a:cubicBezTo>
                    <a:cubicBezTo>
                      <a:pt x="4861852" y="6234265"/>
                      <a:pt x="6234265" y="4861890"/>
                      <a:pt x="6234265" y="3175038"/>
                    </a:cubicBezTo>
                    <a:cubicBezTo>
                      <a:pt x="6234265" y="1488148"/>
                      <a:pt x="4861852" y="115760"/>
                      <a:pt x="3175000" y="115760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3" name="Group 13"/>
            <p:cNvGrpSpPr>
              <a:grpSpLocks noChangeAspect="1"/>
            </p:cNvGrpSpPr>
            <p:nvPr/>
          </p:nvGrpSpPr>
          <p:grpSpPr>
            <a:xfrm>
              <a:off x="13830846" y="4675244"/>
              <a:ext cx="2604588" cy="2594414"/>
              <a:chOff x="0" y="0"/>
              <a:chExt cx="6502400" cy="6477000"/>
            </a:xfrm>
          </p:grpSpPr>
          <p:sp>
            <p:nvSpPr>
              <p:cNvPr id="14" name="Freeform 14" descr="A person in a suit and tie  AI-generated content may be incorrect."/>
              <p:cNvSpPr/>
              <p:nvPr/>
            </p:nvSpPr>
            <p:spPr>
              <a:xfrm>
                <a:off x="-23042" y="119185"/>
                <a:ext cx="6542159" cy="6244242"/>
              </a:xfrm>
              <a:custGeom>
                <a:avLst/>
                <a:gdLst/>
                <a:ahLst/>
                <a:cxnLst/>
                <a:rect l="l" t="t" r="r" b="b"/>
                <a:pathLst>
                  <a:path w="6542159" h="6244242">
                    <a:moveTo>
                      <a:pt x="3271080" y="4996"/>
                    </a:moveTo>
                    <a:cubicBezTo>
                      <a:pt x="2154117" y="0"/>
                      <a:pt x="1119857" y="593026"/>
                      <a:pt x="559929" y="1559521"/>
                    </a:cubicBezTo>
                    <a:cubicBezTo>
                      <a:pt x="0" y="2526015"/>
                      <a:pt x="0" y="3718228"/>
                      <a:pt x="559929" y="4684723"/>
                    </a:cubicBezTo>
                    <a:cubicBezTo>
                      <a:pt x="1119857" y="5651217"/>
                      <a:pt x="2154117" y="6244243"/>
                      <a:pt x="3271080" y="6239248"/>
                    </a:cubicBezTo>
                    <a:cubicBezTo>
                      <a:pt x="4388043" y="6244243"/>
                      <a:pt x="5422303" y="5651217"/>
                      <a:pt x="5982231" y="4684723"/>
                    </a:cubicBezTo>
                    <a:cubicBezTo>
                      <a:pt x="6542160" y="3718229"/>
                      <a:pt x="6542160" y="2526015"/>
                      <a:pt x="5982231" y="1559521"/>
                    </a:cubicBezTo>
                    <a:cubicBezTo>
                      <a:pt x="5422303" y="593027"/>
                      <a:pt x="4388043" y="1"/>
                      <a:pt x="3271080" y="4996"/>
                    </a:cubicBezTo>
                    <a:close/>
                  </a:path>
                </a:pathLst>
              </a:custGeom>
              <a:blipFill>
                <a:blip r:embed="rId10"/>
                <a:stretch>
                  <a:fillRect l="223" r="223"/>
                </a:stretch>
              </a:blip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" name="Freeform 15"/>
              <p:cNvSpPr/>
              <p:nvPr/>
            </p:nvSpPr>
            <p:spPr>
              <a:xfrm>
                <a:off x="73038" y="66269"/>
                <a:ext cx="6350000" cy="6349987"/>
              </a:xfrm>
              <a:custGeom>
                <a:avLst/>
                <a:gdLst/>
                <a:ahLst/>
                <a:cxnLst/>
                <a:rect l="l" t="t" r="r" b="b"/>
                <a:pathLst>
                  <a:path w="6350000" h="6349987">
                    <a:moveTo>
                      <a:pt x="3175000" y="6349987"/>
                    </a:moveTo>
                    <a:cubicBezTo>
                      <a:pt x="1424279" y="6349987"/>
                      <a:pt x="0" y="4925733"/>
                      <a:pt x="0" y="3175038"/>
                    </a:cubicBezTo>
                    <a:cubicBezTo>
                      <a:pt x="0" y="1424317"/>
                      <a:pt x="1424292" y="0"/>
                      <a:pt x="3175000" y="0"/>
                    </a:cubicBezTo>
                    <a:cubicBezTo>
                      <a:pt x="4925733" y="0"/>
                      <a:pt x="6350000" y="1424330"/>
                      <a:pt x="6350000" y="3175038"/>
                    </a:cubicBezTo>
                    <a:cubicBezTo>
                      <a:pt x="6350000" y="4925720"/>
                      <a:pt x="4925733" y="6349987"/>
                      <a:pt x="3175000" y="6349987"/>
                    </a:cubicBezTo>
                    <a:close/>
                    <a:moveTo>
                      <a:pt x="3175000" y="115760"/>
                    </a:moveTo>
                    <a:cubicBezTo>
                      <a:pt x="1488135" y="115760"/>
                      <a:pt x="115760" y="1488148"/>
                      <a:pt x="115760" y="3175038"/>
                    </a:cubicBezTo>
                    <a:cubicBezTo>
                      <a:pt x="115760" y="4861915"/>
                      <a:pt x="1488135" y="6234265"/>
                      <a:pt x="3175000" y="6234265"/>
                    </a:cubicBezTo>
                    <a:cubicBezTo>
                      <a:pt x="4861852" y="6234265"/>
                      <a:pt x="6234265" y="4861890"/>
                      <a:pt x="6234265" y="3175038"/>
                    </a:cubicBezTo>
                    <a:cubicBezTo>
                      <a:pt x="6234265" y="1488148"/>
                      <a:pt x="4861852" y="115760"/>
                      <a:pt x="3175000" y="115760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6" name="Group 16"/>
            <p:cNvGrpSpPr>
              <a:grpSpLocks noChangeAspect="1"/>
            </p:cNvGrpSpPr>
            <p:nvPr/>
          </p:nvGrpSpPr>
          <p:grpSpPr>
            <a:xfrm>
              <a:off x="7750018" y="4675244"/>
              <a:ext cx="2604588" cy="2594414"/>
              <a:chOff x="0" y="0"/>
              <a:chExt cx="6502400" cy="6477000"/>
            </a:xfrm>
          </p:grpSpPr>
          <p:sp>
            <p:nvSpPr>
              <p:cNvPr id="17" name="Freeform 17" descr="A person smiling for the camera  AI-generated content may be incorrect."/>
              <p:cNvSpPr/>
              <p:nvPr/>
            </p:nvSpPr>
            <p:spPr>
              <a:xfrm>
                <a:off x="-23042" y="119185"/>
                <a:ext cx="6542159" cy="6244242"/>
              </a:xfrm>
              <a:custGeom>
                <a:avLst/>
                <a:gdLst/>
                <a:ahLst/>
                <a:cxnLst/>
                <a:rect l="l" t="t" r="r" b="b"/>
                <a:pathLst>
                  <a:path w="6542159" h="6244242">
                    <a:moveTo>
                      <a:pt x="3271080" y="4996"/>
                    </a:moveTo>
                    <a:cubicBezTo>
                      <a:pt x="2154117" y="0"/>
                      <a:pt x="1119857" y="593026"/>
                      <a:pt x="559929" y="1559521"/>
                    </a:cubicBezTo>
                    <a:cubicBezTo>
                      <a:pt x="0" y="2526015"/>
                      <a:pt x="0" y="3718228"/>
                      <a:pt x="559929" y="4684723"/>
                    </a:cubicBezTo>
                    <a:cubicBezTo>
                      <a:pt x="1119857" y="5651217"/>
                      <a:pt x="2154117" y="6244243"/>
                      <a:pt x="3271080" y="6239248"/>
                    </a:cubicBezTo>
                    <a:cubicBezTo>
                      <a:pt x="4388043" y="6244243"/>
                      <a:pt x="5422303" y="5651217"/>
                      <a:pt x="5982231" y="4684723"/>
                    </a:cubicBezTo>
                    <a:cubicBezTo>
                      <a:pt x="6542160" y="3718229"/>
                      <a:pt x="6542160" y="2526015"/>
                      <a:pt x="5982231" y="1559521"/>
                    </a:cubicBezTo>
                    <a:cubicBezTo>
                      <a:pt x="5422303" y="593027"/>
                      <a:pt x="4388043" y="1"/>
                      <a:pt x="3271080" y="4996"/>
                    </a:cubicBezTo>
                    <a:close/>
                  </a:path>
                </a:pathLst>
              </a:custGeom>
              <a:blipFill>
                <a:blip r:embed="rId11"/>
                <a:stretch>
                  <a:fillRect l="223" r="223"/>
                </a:stretch>
              </a:blip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" name="Freeform 18"/>
              <p:cNvSpPr/>
              <p:nvPr/>
            </p:nvSpPr>
            <p:spPr>
              <a:xfrm>
                <a:off x="73038" y="66269"/>
                <a:ext cx="6350000" cy="6349987"/>
              </a:xfrm>
              <a:custGeom>
                <a:avLst/>
                <a:gdLst/>
                <a:ahLst/>
                <a:cxnLst/>
                <a:rect l="l" t="t" r="r" b="b"/>
                <a:pathLst>
                  <a:path w="6350000" h="6349987">
                    <a:moveTo>
                      <a:pt x="3175000" y="6349987"/>
                    </a:moveTo>
                    <a:cubicBezTo>
                      <a:pt x="1424279" y="6349987"/>
                      <a:pt x="0" y="4925733"/>
                      <a:pt x="0" y="3175038"/>
                    </a:cubicBezTo>
                    <a:cubicBezTo>
                      <a:pt x="0" y="1424317"/>
                      <a:pt x="1424292" y="0"/>
                      <a:pt x="3175000" y="0"/>
                    </a:cubicBezTo>
                    <a:cubicBezTo>
                      <a:pt x="4925733" y="0"/>
                      <a:pt x="6350000" y="1424330"/>
                      <a:pt x="6350000" y="3175038"/>
                    </a:cubicBezTo>
                    <a:cubicBezTo>
                      <a:pt x="6350000" y="4925720"/>
                      <a:pt x="4925733" y="6349987"/>
                      <a:pt x="3175000" y="6349987"/>
                    </a:cubicBezTo>
                    <a:close/>
                    <a:moveTo>
                      <a:pt x="3175000" y="115760"/>
                    </a:moveTo>
                    <a:cubicBezTo>
                      <a:pt x="1488135" y="115760"/>
                      <a:pt x="115760" y="1488148"/>
                      <a:pt x="115760" y="3175038"/>
                    </a:cubicBezTo>
                    <a:cubicBezTo>
                      <a:pt x="115760" y="4861915"/>
                      <a:pt x="1488135" y="6234265"/>
                      <a:pt x="3175000" y="6234265"/>
                    </a:cubicBezTo>
                    <a:cubicBezTo>
                      <a:pt x="4861852" y="6234265"/>
                      <a:pt x="6234265" y="4861890"/>
                      <a:pt x="6234265" y="3175038"/>
                    </a:cubicBezTo>
                    <a:cubicBezTo>
                      <a:pt x="6234265" y="1488148"/>
                      <a:pt x="4861852" y="115760"/>
                      <a:pt x="3175000" y="115760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9" name="Group 19"/>
            <p:cNvGrpSpPr>
              <a:grpSpLocks noChangeAspect="1"/>
            </p:cNvGrpSpPr>
            <p:nvPr/>
          </p:nvGrpSpPr>
          <p:grpSpPr>
            <a:xfrm>
              <a:off x="1243508" y="4675244"/>
              <a:ext cx="2604588" cy="2594414"/>
              <a:chOff x="0" y="0"/>
              <a:chExt cx="6502400" cy="6477000"/>
            </a:xfrm>
          </p:grpSpPr>
          <p:sp>
            <p:nvSpPr>
              <p:cNvPr id="20" name="Freeform 20"/>
              <p:cNvSpPr/>
              <p:nvPr/>
            </p:nvSpPr>
            <p:spPr>
              <a:xfrm>
                <a:off x="-23042" y="119185"/>
                <a:ext cx="6542159" cy="6244242"/>
              </a:xfrm>
              <a:custGeom>
                <a:avLst/>
                <a:gdLst/>
                <a:ahLst/>
                <a:cxnLst/>
                <a:rect l="l" t="t" r="r" b="b"/>
                <a:pathLst>
                  <a:path w="6542159" h="6244242">
                    <a:moveTo>
                      <a:pt x="3271080" y="4996"/>
                    </a:moveTo>
                    <a:cubicBezTo>
                      <a:pt x="2154117" y="0"/>
                      <a:pt x="1119857" y="593026"/>
                      <a:pt x="559929" y="1559521"/>
                    </a:cubicBezTo>
                    <a:cubicBezTo>
                      <a:pt x="0" y="2526015"/>
                      <a:pt x="0" y="3718228"/>
                      <a:pt x="559929" y="4684723"/>
                    </a:cubicBezTo>
                    <a:cubicBezTo>
                      <a:pt x="1119857" y="5651217"/>
                      <a:pt x="2154117" y="6244243"/>
                      <a:pt x="3271080" y="6239248"/>
                    </a:cubicBezTo>
                    <a:cubicBezTo>
                      <a:pt x="4388043" y="6244243"/>
                      <a:pt x="5422303" y="5651217"/>
                      <a:pt x="5982231" y="4684723"/>
                    </a:cubicBezTo>
                    <a:cubicBezTo>
                      <a:pt x="6542160" y="3718229"/>
                      <a:pt x="6542160" y="2526015"/>
                      <a:pt x="5982231" y="1559521"/>
                    </a:cubicBezTo>
                    <a:cubicBezTo>
                      <a:pt x="5422303" y="593027"/>
                      <a:pt x="4388043" y="1"/>
                      <a:pt x="3271080" y="4996"/>
                    </a:cubicBezTo>
                    <a:close/>
                  </a:path>
                </a:pathLst>
              </a:custGeom>
              <a:blipFill>
                <a:blip r:embed="rId12"/>
                <a:stretch>
                  <a:fillRect l="-5065" t="-12748" r="-15113" b="-7967"/>
                </a:stretch>
              </a:blip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" name="Freeform 21"/>
              <p:cNvSpPr/>
              <p:nvPr/>
            </p:nvSpPr>
            <p:spPr>
              <a:xfrm>
                <a:off x="73038" y="66269"/>
                <a:ext cx="6350000" cy="6349987"/>
              </a:xfrm>
              <a:custGeom>
                <a:avLst/>
                <a:gdLst/>
                <a:ahLst/>
                <a:cxnLst/>
                <a:rect l="l" t="t" r="r" b="b"/>
                <a:pathLst>
                  <a:path w="6350000" h="6349987">
                    <a:moveTo>
                      <a:pt x="3175000" y="6349987"/>
                    </a:moveTo>
                    <a:cubicBezTo>
                      <a:pt x="1424279" y="6349987"/>
                      <a:pt x="0" y="4925733"/>
                      <a:pt x="0" y="3175038"/>
                    </a:cubicBezTo>
                    <a:cubicBezTo>
                      <a:pt x="0" y="1424317"/>
                      <a:pt x="1424292" y="0"/>
                      <a:pt x="3175000" y="0"/>
                    </a:cubicBezTo>
                    <a:cubicBezTo>
                      <a:pt x="4925733" y="0"/>
                      <a:pt x="6350000" y="1424330"/>
                      <a:pt x="6350000" y="3175038"/>
                    </a:cubicBezTo>
                    <a:cubicBezTo>
                      <a:pt x="6350000" y="4925720"/>
                      <a:pt x="4925733" y="6349987"/>
                      <a:pt x="3175000" y="6349987"/>
                    </a:cubicBezTo>
                    <a:close/>
                    <a:moveTo>
                      <a:pt x="3175000" y="115760"/>
                    </a:moveTo>
                    <a:cubicBezTo>
                      <a:pt x="1488135" y="115760"/>
                      <a:pt x="115760" y="1488148"/>
                      <a:pt x="115760" y="3175038"/>
                    </a:cubicBezTo>
                    <a:cubicBezTo>
                      <a:pt x="115760" y="4861915"/>
                      <a:pt x="1488135" y="6234265"/>
                      <a:pt x="3175000" y="6234265"/>
                    </a:cubicBezTo>
                    <a:cubicBezTo>
                      <a:pt x="4861852" y="6234265"/>
                      <a:pt x="6234265" y="4861890"/>
                      <a:pt x="6234265" y="3175038"/>
                    </a:cubicBezTo>
                    <a:cubicBezTo>
                      <a:pt x="6234265" y="1488148"/>
                      <a:pt x="4861852" y="115760"/>
                      <a:pt x="3175000" y="115760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2" name="Group 22"/>
            <p:cNvGrpSpPr>
              <a:grpSpLocks noChangeAspect="1"/>
            </p:cNvGrpSpPr>
            <p:nvPr/>
          </p:nvGrpSpPr>
          <p:grpSpPr>
            <a:xfrm>
              <a:off x="13867704" y="0"/>
              <a:ext cx="2604588" cy="2594414"/>
              <a:chOff x="0" y="0"/>
              <a:chExt cx="6502400" cy="6477000"/>
            </a:xfrm>
          </p:grpSpPr>
          <p:sp>
            <p:nvSpPr>
              <p:cNvPr id="23" name="Freeform 23"/>
              <p:cNvSpPr/>
              <p:nvPr/>
            </p:nvSpPr>
            <p:spPr>
              <a:xfrm>
                <a:off x="-23042" y="119185"/>
                <a:ext cx="6542159" cy="6244242"/>
              </a:xfrm>
              <a:custGeom>
                <a:avLst/>
                <a:gdLst/>
                <a:ahLst/>
                <a:cxnLst/>
                <a:rect l="l" t="t" r="r" b="b"/>
                <a:pathLst>
                  <a:path w="6542159" h="6244242">
                    <a:moveTo>
                      <a:pt x="3271080" y="4996"/>
                    </a:moveTo>
                    <a:cubicBezTo>
                      <a:pt x="2154117" y="0"/>
                      <a:pt x="1119857" y="593026"/>
                      <a:pt x="559929" y="1559521"/>
                    </a:cubicBezTo>
                    <a:cubicBezTo>
                      <a:pt x="0" y="2526015"/>
                      <a:pt x="0" y="3718228"/>
                      <a:pt x="559929" y="4684723"/>
                    </a:cubicBezTo>
                    <a:cubicBezTo>
                      <a:pt x="1119857" y="5651217"/>
                      <a:pt x="2154117" y="6244243"/>
                      <a:pt x="3271080" y="6239248"/>
                    </a:cubicBezTo>
                    <a:cubicBezTo>
                      <a:pt x="4388043" y="6244243"/>
                      <a:pt x="5422303" y="5651217"/>
                      <a:pt x="5982231" y="4684723"/>
                    </a:cubicBezTo>
                    <a:cubicBezTo>
                      <a:pt x="6542160" y="3718229"/>
                      <a:pt x="6542160" y="2526015"/>
                      <a:pt x="5982231" y="1559521"/>
                    </a:cubicBezTo>
                    <a:cubicBezTo>
                      <a:pt x="5422303" y="593027"/>
                      <a:pt x="4388043" y="1"/>
                      <a:pt x="3271080" y="4996"/>
                    </a:cubicBezTo>
                    <a:close/>
                  </a:path>
                </a:pathLst>
              </a:custGeom>
              <a:blipFill>
                <a:blip r:embed="rId13"/>
                <a:stretch>
                  <a:fillRect l="-3300" r="-3300"/>
                </a:stretch>
              </a:blip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" name="Freeform 24"/>
              <p:cNvSpPr/>
              <p:nvPr/>
            </p:nvSpPr>
            <p:spPr>
              <a:xfrm>
                <a:off x="73038" y="66269"/>
                <a:ext cx="6350000" cy="6349987"/>
              </a:xfrm>
              <a:custGeom>
                <a:avLst/>
                <a:gdLst/>
                <a:ahLst/>
                <a:cxnLst/>
                <a:rect l="l" t="t" r="r" b="b"/>
                <a:pathLst>
                  <a:path w="6350000" h="6349987">
                    <a:moveTo>
                      <a:pt x="3175000" y="6349987"/>
                    </a:moveTo>
                    <a:cubicBezTo>
                      <a:pt x="1424279" y="6349987"/>
                      <a:pt x="0" y="4925733"/>
                      <a:pt x="0" y="3175038"/>
                    </a:cubicBezTo>
                    <a:cubicBezTo>
                      <a:pt x="0" y="1424317"/>
                      <a:pt x="1424292" y="0"/>
                      <a:pt x="3175000" y="0"/>
                    </a:cubicBezTo>
                    <a:cubicBezTo>
                      <a:pt x="4925733" y="0"/>
                      <a:pt x="6350000" y="1424330"/>
                      <a:pt x="6350000" y="3175038"/>
                    </a:cubicBezTo>
                    <a:cubicBezTo>
                      <a:pt x="6350000" y="4925720"/>
                      <a:pt x="4925733" y="6349987"/>
                      <a:pt x="3175000" y="6349987"/>
                    </a:cubicBezTo>
                    <a:close/>
                    <a:moveTo>
                      <a:pt x="3175000" y="115760"/>
                    </a:moveTo>
                    <a:cubicBezTo>
                      <a:pt x="1488135" y="115760"/>
                      <a:pt x="115760" y="1488148"/>
                      <a:pt x="115760" y="3175038"/>
                    </a:cubicBezTo>
                    <a:cubicBezTo>
                      <a:pt x="115760" y="4861915"/>
                      <a:pt x="1488135" y="6234265"/>
                      <a:pt x="3175000" y="6234265"/>
                    </a:cubicBezTo>
                    <a:cubicBezTo>
                      <a:pt x="4861852" y="6234265"/>
                      <a:pt x="6234265" y="4861890"/>
                      <a:pt x="6234265" y="3175038"/>
                    </a:cubicBezTo>
                    <a:cubicBezTo>
                      <a:pt x="6234265" y="1488148"/>
                      <a:pt x="4861852" y="115760"/>
                      <a:pt x="3175000" y="115760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25" name="TextBox 25"/>
            <p:cNvSpPr txBox="1"/>
            <p:nvPr/>
          </p:nvSpPr>
          <p:spPr>
            <a:xfrm>
              <a:off x="6040172" y="2731584"/>
              <a:ext cx="6077420" cy="88186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5036"/>
                </a:lnSpc>
                <a:spcBef>
                  <a:spcPct val="0"/>
                </a:spcBef>
              </a:pPr>
              <a:r>
                <a:rPr lang="en-US" sz="3597" b="1">
                  <a:solidFill>
                    <a:srgbClr val="373737"/>
                  </a:solidFill>
                  <a:latin typeface="Calibri (MS) Bold"/>
                  <a:ea typeface="Calibri (MS) Bold"/>
                  <a:cs typeface="Calibri (MS) Bold"/>
                  <a:sym typeface="Calibri (MS) Bold"/>
                </a:rPr>
                <a:t>Lorenzo Gutierrez</a:t>
              </a:r>
            </a:p>
          </p:txBody>
        </p:sp>
        <p:sp>
          <p:nvSpPr>
            <p:cNvPr id="26" name="TextBox 26"/>
            <p:cNvSpPr txBox="1"/>
            <p:nvPr/>
          </p:nvSpPr>
          <p:spPr>
            <a:xfrm>
              <a:off x="12789955" y="2731584"/>
              <a:ext cx="5011018" cy="88186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5036"/>
                </a:lnSpc>
                <a:spcBef>
                  <a:spcPct val="0"/>
                </a:spcBef>
              </a:pPr>
              <a:r>
                <a:rPr lang="en-US" sz="3597" b="1">
                  <a:solidFill>
                    <a:srgbClr val="373737"/>
                  </a:solidFill>
                  <a:latin typeface="Calibri (MS) Bold"/>
                  <a:ea typeface="Calibri (MS) Bold"/>
                  <a:cs typeface="Calibri (MS) Bold"/>
                  <a:sym typeface="Calibri (MS) Bold"/>
                </a:rPr>
                <a:t>Danielle Tucker</a:t>
              </a:r>
            </a:p>
          </p:txBody>
        </p:sp>
        <p:sp>
          <p:nvSpPr>
            <p:cNvPr id="27" name="TextBox 27"/>
            <p:cNvSpPr txBox="1"/>
            <p:nvPr/>
          </p:nvSpPr>
          <p:spPr>
            <a:xfrm>
              <a:off x="12587338" y="7167803"/>
              <a:ext cx="5416251" cy="88186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5036"/>
                </a:lnSpc>
                <a:spcBef>
                  <a:spcPct val="0"/>
                </a:spcBef>
              </a:pPr>
              <a:r>
                <a:rPr lang="en-US" sz="3597" b="1">
                  <a:solidFill>
                    <a:srgbClr val="373737"/>
                  </a:solidFill>
                  <a:latin typeface="Calibri (MS) Bold"/>
                  <a:ea typeface="Calibri (MS) Bold"/>
                  <a:cs typeface="Calibri (MS) Bold"/>
                  <a:sym typeface="Calibri (MS) Bold"/>
                </a:rPr>
                <a:t>Shyam Bhakta</a:t>
              </a:r>
            </a:p>
          </p:txBody>
        </p:sp>
        <p:sp>
          <p:nvSpPr>
            <p:cNvPr id="28" name="TextBox 28"/>
            <p:cNvSpPr txBox="1"/>
            <p:nvPr/>
          </p:nvSpPr>
          <p:spPr>
            <a:xfrm>
              <a:off x="6506510" y="7167803"/>
              <a:ext cx="5416251" cy="88186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5036"/>
                </a:lnSpc>
                <a:spcBef>
                  <a:spcPct val="0"/>
                </a:spcBef>
              </a:pPr>
              <a:r>
                <a:rPr lang="en-US" sz="3597" b="1">
                  <a:solidFill>
                    <a:srgbClr val="373737"/>
                  </a:solidFill>
                  <a:latin typeface="Calibri (MS) Bold"/>
                  <a:ea typeface="Calibri (MS) Bold"/>
                  <a:cs typeface="Calibri (MS) Bold"/>
                  <a:sym typeface="Calibri (MS) Bold"/>
                </a:rPr>
                <a:t>Chad Bonhomme</a:t>
              </a:r>
            </a:p>
          </p:txBody>
        </p:sp>
        <p:sp>
          <p:nvSpPr>
            <p:cNvPr id="29" name="TextBox 29"/>
            <p:cNvSpPr txBox="1"/>
            <p:nvPr/>
          </p:nvSpPr>
          <p:spPr>
            <a:xfrm>
              <a:off x="0" y="7167803"/>
              <a:ext cx="5416251" cy="88186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5036"/>
                </a:lnSpc>
                <a:spcBef>
                  <a:spcPct val="0"/>
                </a:spcBef>
              </a:pPr>
              <a:r>
                <a:rPr lang="en-US" sz="3597" b="1">
                  <a:solidFill>
                    <a:srgbClr val="373737"/>
                  </a:solidFill>
                  <a:latin typeface="Calibri (MS) Bold"/>
                  <a:ea typeface="Calibri (MS) Bold"/>
                  <a:cs typeface="Calibri (MS) Bold"/>
                  <a:sym typeface="Calibri (MS) Bold"/>
                </a:rPr>
                <a:t>Fehmida Kapadia</a:t>
              </a:r>
            </a:p>
          </p:txBody>
        </p:sp>
        <p:sp>
          <p:nvSpPr>
            <p:cNvPr id="30" name="TextBox 30"/>
            <p:cNvSpPr txBox="1"/>
            <p:nvPr/>
          </p:nvSpPr>
          <p:spPr>
            <a:xfrm>
              <a:off x="135216" y="3448819"/>
              <a:ext cx="4740585" cy="112594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367"/>
                </a:lnSpc>
                <a:spcBef>
                  <a:spcPct val="0"/>
                </a:spcBef>
              </a:pPr>
              <a:r>
                <a:rPr lang="en-US" sz="2405" spc="-48" dirty="0">
                  <a:solidFill>
                    <a:srgbClr val="373737"/>
                  </a:solidFill>
                  <a:latin typeface="Calibri (MS)"/>
                  <a:ea typeface="Calibri (MS)"/>
                  <a:cs typeface="Calibri (MS)"/>
                  <a:sym typeface="Calibri (MS)"/>
                </a:rPr>
                <a:t>Founder, Waverly Technology, U.S. Navy Veteran</a:t>
              </a:r>
            </a:p>
          </p:txBody>
        </p:sp>
        <p:sp>
          <p:nvSpPr>
            <p:cNvPr id="31" name="TextBox 31"/>
            <p:cNvSpPr txBox="1"/>
            <p:nvPr/>
          </p:nvSpPr>
          <p:spPr>
            <a:xfrm>
              <a:off x="6621904" y="3448819"/>
              <a:ext cx="5185463" cy="57384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367"/>
                </a:lnSpc>
                <a:spcBef>
                  <a:spcPct val="0"/>
                </a:spcBef>
              </a:pPr>
              <a:r>
                <a:rPr lang="en-US" sz="2405" spc="-48">
                  <a:solidFill>
                    <a:srgbClr val="373737"/>
                  </a:solidFill>
                  <a:latin typeface="Calibri (MS)"/>
                  <a:ea typeface="Calibri (MS)"/>
                  <a:cs typeface="Calibri (MS)"/>
                  <a:sym typeface="Calibri (MS)"/>
                </a:rPr>
                <a:t>Sensor Technologist</a:t>
              </a:r>
            </a:p>
          </p:txBody>
        </p:sp>
        <p:sp>
          <p:nvSpPr>
            <p:cNvPr id="32" name="TextBox 32"/>
            <p:cNvSpPr txBox="1"/>
            <p:nvPr/>
          </p:nvSpPr>
          <p:spPr>
            <a:xfrm>
              <a:off x="12789955" y="3448819"/>
              <a:ext cx="5011018" cy="57384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367"/>
                </a:lnSpc>
                <a:spcBef>
                  <a:spcPct val="0"/>
                </a:spcBef>
              </a:pPr>
              <a:r>
                <a:rPr lang="en-US" sz="2405" spc="-48">
                  <a:solidFill>
                    <a:srgbClr val="373737"/>
                  </a:solidFill>
                  <a:latin typeface="Calibri (MS)"/>
                  <a:ea typeface="Calibri (MS)"/>
                  <a:cs typeface="Calibri (MS)"/>
                  <a:sym typeface="Calibri (MS)"/>
                </a:rPr>
                <a:t>Critical Care Nurse</a:t>
              </a:r>
            </a:p>
          </p:txBody>
        </p:sp>
        <p:sp>
          <p:nvSpPr>
            <p:cNvPr id="33" name="TextBox 33"/>
            <p:cNvSpPr txBox="1"/>
            <p:nvPr/>
          </p:nvSpPr>
          <p:spPr>
            <a:xfrm>
              <a:off x="12916013" y="7904760"/>
              <a:ext cx="4758902" cy="57384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367"/>
                </a:lnSpc>
                <a:spcBef>
                  <a:spcPct val="0"/>
                </a:spcBef>
              </a:pPr>
              <a:r>
                <a:rPr lang="en-US" sz="2405" spc="-48">
                  <a:solidFill>
                    <a:srgbClr val="373737"/>
                  </a:solidFill>
                  <a:latin typeface="Calibri (MS)"/>
                  <a:ea typeface="Calibri (MS)"/>
                  <a:cs typeface="Calibri (MS)"/>
                  <a:sym typeface="Calibri (MS)"/>
                </a:rPr>
                <a:t>Cardiologist</a:t>
              </a:r>
            </a:p>
          </p:txBody>
        </p:sp>
        <p:sp>
          <p:nvSpPr>
            <p:cNvPr id="34" name="TextBox 34"/>
            <p:cNvSpPr txBox="1"/>
            <p:nvPr/>
          </p:nvSpPr>
          <p:spPr>
            <a:xfrm>
              <a:off x="6835184" y="7904760"/>
              <a:ext cx="4758902" cy="57384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367"/>
                </a:lnSpc>
                <a:spcBef>
                  <a:spcPct val="0"/>
                </a:spcBef>
              </a:pPr>
              <a:r>
                <a:rPr lang="en-US" sz="2405" spc="-48">
                  <a:solidFill>
                    <a:srgbClr val="373737"/>
                  </a:solidFill>
                  <a:latin typeface="Calibri (MS)"/>
                  <a:ea typeface="Calibri (MS)"/>
                  <a:cs typeface="Calibri (MS)"/>
                  <a:sym typeface="Calibri (MS)"/>
                </a:rPr>
                <a:t>Electrophysiologist </a:t>
              </a:r>
            </a:p>
          </p:txBody>
        </p:sp>
        <p:sp>
          <p:nvSpPr>
            <p:cNvPr id="35" name="TextBox 35"/>
            <p:cNvSpPr txBox="1"/>
            <p:nvPr/>
          </p:nvSpPr>
          <p:spPr>
            <a:xfrm>
              <a:off x="328674" y="7904760"/>
              <a:ext cx="4758902" cy="57384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367"/>
                </a:lnSpc>
                <a:spcBef>
                  <a:spcPct val="0"/>
                </a:spcBef>
              </a:pPr>
              <a:r>
                <a:rPr lang="en-US" sz="2405" spc="-48">
                  <a:solidFill>
                    <a:srgbClr val="373737"/>
                  </a:solidFill>
                  <a:latin typeface="Calibri (MS)"/>
                  <a:ea typeface="Calibri (MS)"/>
                  <a:cs typeface="Calibri (MS)"/>
                  <a:sym typeface="Calibri (MS)"/>
                </a:rPr>
                <a:t>Mentor</a:t>
              </a:r>
            </a:p>
          </p:txBody>
        </p:sp>
      </p:grpSp>
      <p:sp>
        <p:nvSpPr>
          <p:cNvPr id="36" name="Freeform 36"/>
          <p:cNvSpPr/>
          <p:nvPr/>
        </p:nvSpPr>
        <p:spPr>
          <a:xfrm>
            <a:off x="9315221" y="8989044"/>
            <a:ext cx="2111033" cy="778444"/>
          </a:xfrm>
          <a:custGeom>
            <a:avLst/>
            <a:gdLst/>
            <a:ahLst/>
            <a:cxnLst/>
            <a:rect l="l" t="t" r="r" b="b"/>
            <a:pathLst>
              <a:path w="2111033" h="778444">
                <a:moveTo>
                  <a:pt x="0" y="0"/>
                </a:moveTo>
                <a:lnTo>
                  <a:pt x="2111033" y="0"/>
                </a:lnTo>
                <a:lnTo>
                  <a:pt x="2111033" y="778443"/>
                </a:lnTo>
                <a:lnTo>
                  <a:pt x="0" y="778443"/>
                </a:lnTo>
                <a:lnTo>
                  <a:pt x="0" y="0"/>
                </a:lnTo>
                <a:close/>
              </a:path>
            </a:pathLst>
          </a:custGeom>
          <a:blipFill>
            <a:blip r:embed="rId14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7" name="Freeform 37"/>
          <p:cNvSpPr/>
          <p:nvPr/>
        </p:nvSpPr>
        <p:spPr>
          <a:xfrm>
            <a:off x="7590031" y="9079793"/>
            <a:ext cx="1297536" cy="687694"/>
          </a:xfrm>
          <a:custGeom>
            <a:avLst/>
            <a:gdLst/>
            <a:ahLst/>
            <a:cxnLst/>
            <a:rect l="l" t="t" r="r" b="b"/>
            <a:pathLst>
              <a:path w="1297536" h="687694">
                <a:moveTo>
                  <a:pt x="0" y="0"/>
                </a:moveTo>
                <a:lnTo>
                  <a:pt x="1297536" y="0"/>
                </a:lnTo>
                <a:lnTo>
                  <a:pt x="1297536" y="687694"/>
                </a:lnTo>
                <a:lnTo>
                  <a:pt x="0" y="687694"/>
                </a:lnTo>
                <a:lnTo>
                  <a:pt x="0" y="0"/>
                </a:lnTo>
                <a:close/>
              </a:path>
            </a:pathLst>
          </a:custGeom>
          <a:blipFill>
            <a:blip r:embed="rId15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8" name="Freeform 38"/>
          <p:cNvSpPr/>
          <p:nvPr/>
        </p:nvSpPr>
        <p:spPr>
          <a:xfrm>
            <a:off x="11797729" y="8914444"/>
            <a:ext cx="2884968" cy="927642"/>
          </a:xfrm>
          <a:custGeom>
            <a:avLst/>
            <a:gdLst/>
            <a:ahLst/>
            <a:cxnLst/>
            <a:rect l="l" t="t" r="r" b="b"/>
            <a:pathLst>
              <a:path w="2884968" h="927642">
                <a:moveTo>
                  <a:pt x="0" y="0"/>
                </a:moveTo>
                <a:lnTo>
                  <a:pt x="2884968" y="0"/>
                </a:lnTo>
                <a:lnTo>
                  <a:pt x="2884968" y="927643"/>
                </a:lnTo>
                <a:lnTo>
                  <a:pt x="0" y="927643"/>
                </a:lnTo>
                <a:lnTo>
                  <a:pt x="0" y="0"/>
                </a:lnTo>
                <a:close/>
              </a:path>
            </a:pathLst>
          </a:custGeom>
          <a:blipFill>
            <a:blip r:embed="rId16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9" name="Freeform 39"/>
          <p:cNvSpPr/>
          <p:nvPr/>
        </p:nvSpPr>
        <p:spPr>
          <a:xfrm>
            <a:off x="4750366" y="8970268"/>
            <a:ext cx="2382465" cy="815994"/>
          </a:xfrm>
          <a:custGeom>
            <a:avLst/>
            <a:gdLst/>
            <a:ahLst/>
            <a:cxnLst/>
            <a:rect l="l" t="t" r="r" b="b"/>
            <a:pathLst>
              <a:path w="2382465" h="815994">
                <a:moveTo>
                  <a:pt x="0" y="0"/>
                </a:moveTo>
                <a:lnTo>
                  <a:pt x="2382465" y="0"/>
                </a:lnTo>
                <a:lnTo>
                  <a:pt x="2382465" y="815995"/>
                </a:lnTo>
                <a:lnTo>
                  <a:pt x="0" y="815995"/>
                </a:lnTo>
                <a:lnTo>
                  <a:pt x="0" y="0"/>
                </a:lnTo>
                <a:close/>
              </a:path>
            </a:pathLst>
          </a:custGeom>
          <a:blipFill>
            <a:blip r:embed="rId17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40" name="TextBox 40"/>
          <p:cNvSpPr txBox="1"/>
          <p:nvPr/>
        </p:nvSpPr>
        <p:spPr>
          <a:xfrm>
            <a:off x="6958848" y="354326"/>
            <a:ext cx="4370305" cy="109534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8144"/>
              </a:lnSpc>
            </a:pPr>
            <a:r>
              <a:rPr lang="en-US" sz="6787" b="1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Our Team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30560786-0294-ADC3-BA27-4F2994AA32C2}"/>
              </a:ext>
            </a:extLst>
          </p:cNvPr>
          <p:cNvSpPr txBox="1"/>
          <p:nvPr/>
        </p:nvSpPr>
        <p:spPr>
          <a:xfrm>
            <a:off x="15544800" y="9639300"/>
            <a:ext cx="2209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Ask</a:t>
            </a:r>
          </a:p>
        </p:txBody>
      </p:sp>
    </p:spTree>
  </p:cSld>
  <p:clrMapOvr>
    <a:masterClrMapping/>
  </p:clrMapOvr>
  <p:transition spd="med">
    <p:cover dir="lu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-4831652" flipH="1" flipV="1">
            <a:off x="15636810" y="-696662"/>
            <a:ext cx="3244980" cy="3236868"/>
          </a:xfrm>
          <a:custGeom>
            <a:avLst/>
            <a:gdLst/>
            <a:ahLst/>
            <a:cxnLst/>
            <a:rect l="l" t="t" r="r" b="b"/>
            <a:pathLst>
              <a:path w="3244980" h="3236868">
                <a:moveTo>
                  <a:pt x="3244980" y="3236868"/>
                </a:moveTo>
                <a:lnTo>
                  <a:pt x="0" y="3236868"/>
                </a:lnTo>
                <a:lnTo>
                  <a:pt x="0" y="0"/>
                </a:lnTo>
                <a:lnTo>
                  <a:pt x="3244980" y="0"/>
                </a:lnTo>
                <a:lnTo>
                  <a:pt x="3244980" y="3236868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Freeform 3"/>
          <p:cNvSpPr/>
          <p:nvPr/>
        </p:nvSpPr>
        <p:spPr>
          <a:xfrm rot="5399999" flipH="1" flipV="1">
            <a:off x="-301851" y="8490312"/>
            <a:ext cx="2154973" cy="2149586"/>
          </a:xfrm>
          <a:custGeom>
            <a:avLst/>
            <a:gdLst/>
            <a:ahLst/>
            <a:cxnLst/>
            <a:rect l="l" t="t" r="r" b="b"/>
            <a:pathLst>
              <a:path w="2154973" h="2149586">
                <a:moveTo>
                  <a:pt x="2154973" y="2149586"/>
                </a:moveTo>
                <a:lnTo>
                  <a:pt x="0" y="2149586"/>
                </a:lnTo>
                <a:lnTo>
                  <a:pt x="0" y="0"/>
                </a:lnTo>
                <a:lnTo>
                  <a:pt x="2154973" y="0"/>
                </a:lnTo>
                <a:lnTo>
                  <a:pt x="2154973" y="2149586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4" name="Group 4"/>
          <p:cNvGrpSpPr/>
          <p:nvPr/>
        </p:nvGrpSpPr>
        <p:grpSpPr>
          <a:xfrm>
            <a:off x="6226889" y="1610339"/>
            <a:ext cx="417100" cy="417100"/>
            <a:chOff x="0" y="0"/>
            <a:chExt cx="609600" cy="609600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609600" cy="609600"/>
            </a:xfrm>
            <a:custGeom>
              <a:avLst/>
              <a:gdLst/>
              <a:ahLst/>
              <a:cxnLst/>
              <a:rect l="l" t="t" r="r" b="b"/>
              <a:pathLst>
                <a:path w="609600" h="609600">
                  <a:moveTo>
                    <a:pt x="0" y="101600"/>
                  </a:moveTo>
                  <a:cubicBezTo>
                    <a:pt x="0" y="45466"/>
                    <a:pt x="45466" y="0"/>
                    <a:pt x="101600" y="0"/>
                  </a:cubicBezTo>
                  <a:lnTo>
                    <a:pt x="508000" y="0"/>
                  </a:lnTo>
                  <a:cubicBezTo>
                    <a:pt x="564134" y="0"/>
                    <a:pt x="609600" y="45466"/>
                    <a:pt x="609600" y="101600"/>
                  </a:cubicBezTo>
                  <a:lnTo>
                    <a:pt x="609600" y="508000"/>
                  </a:lnTo>
                  <a:cubicBezTo>
                    <a:pt x="609600" y="564134"/>
                    <a:pt x="564134" y="609600"/>
                    <a:pt x="508000" y="609600"/>
                  </a:cubicBezTo>
                  <a:lnTo>
                    <a:pt x="101600" y="609600"/>
                  </a:lnTo>
                  <a:cubicBezTo>
                    <a:pt x="45466" y="609600"/>
                    <a:pt x="0" y="564134"/>
                    <a:pt x="0" y="508000"/>
                  </a:cubicBezTo>
                  <a:close/>
                </a:path>
              </a:pathLst>
            </a:custGeom>
            <a:solidFill>
              <a:srgbClr val="E82421"/>
            </a:solid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6226889" y="2291202"/>
            <a:ext cx="417100" cy="417100"/>
            <a:chOff x="0" y="0"/>
            <a:chExt cx="609600" cy="609600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609600" cy="609600"/>
            </a:xfrm>
            <a:custGeom>
              <a:avLst/>
              <a:gdLst/>
              <a:ahLst/>
              <a:cxnLst/>
              <a:rect l="l" t="t" r="r" b="b"/>
              <a:pathLst>
                <a:path w="609600" h="609600">
                  <a:moveTo>
                    <a:pt x="0" y="101600"/>
                  </a:moveTo>
                  <a:cubicBezTo>
                    <a:pt x="0" y="45466"/>
                    <a:pt x="45466" y="0"/>
                    <a:pt x="101600" y="0"/>
                  </a:cubicBezTo>
                  <a:lnTo>
                    <a:pt x="508000" y="0"/>
                  </a:lnTo>
                  <a:cubicBezTo>
                    <a:pt x="564134" y="0"/>
                    <a:pt x="609600" y="45466"/>
                    <a:pt x="609600" y="101600"/>
                  </a:cubicBezTo>
                  <a:lnTo>
                    <a:pt x="609600" y="508000"/>
                  </a:lnTo>
                  <a:cubicBezTo>
                    <a:pt x="609600" y="564134"/>
                    <a:pt x="564134" y="609600"/>
                    <a:pt x="508000" y="609600"/>
                  </a:cubicBezTo>
                  <a:lnTo>
                    <a:pt x="101600" y="609600"/>
                  </a:lnTo>
                  <a:cubicBezTo>
                    <a:pt x="45466" y="609600"/>
                    <a:pt x="0" y="564134"/>
                    <a:pt x="0" y="508000"/>
                  </a:cubicBezTo>
                  <a:close/>
                </a:path>
              </a:pathLst>
            </a:custGeom>
            <a:solidFill>
              <a:srgbClr val="E82421"/>
            </a:solid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8" name="Group 8"/>
          <p:cNvGrpSpPr>
            <a:grpSpLocks noChangeAspect="1"/>
          </p:cNvGrpSpPr>
          <p:nvPr/>
        </p:nvGrpSpPr>
        <p:grpSpPr>
          <a:xfrm>
            <a:off x="6315958" y="1699407"/>
            <a:ext cx="238964" cy="238964"/>
            <a:chOff x="0" y="0"/>
            <a:chExt cx="349251" cy="349251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349250" cy="349250"/>
            </a:xfrm>
            <a:custGeom>
              <a:avLst/>
              <a:gdLst/>
              <a:ahLst/>
              <a:cxnLst/>
              <a:rect l="l" t="t" r="r" b="b"/>
              <a:pathLst>
                <a:path w="349250" h="349250">
                  <a:moveTo>
                    <a:pt x="0" y="0"/>
                  </a:moveTo>
                  <a:lnTo>
                    <a:pt x="349250" y="0"/>
                  </a:lnTo>
                  <a:lnTo>
                    <a:pt x="349250" y="349250"/>
                  </a:lnTo>
                  <a:lnTo>
                    <a:pt x="0" y="34925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/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0" name="Group 10"/>
          <p:cNvGrpSpPr>
            <a:grpSpLocks noChangeAspect="1"/>
          </p:cNvGrpSpPr>
          <p:nvPr/>
        </p:nvGrpSpPr>
        <p:grpSpPr>
          <a:xfrm>
            <a:off x="6315958" y="2380271"/>
            <a:ext cx="238964" cy="238964"/>
            <a:chOff x="0" y="0"/>
            <a:chExt cx="349251" cy="349251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349250" cy="349250"/>
            </a:xfrm>
            <a:custGeom>
              <a:avLst/>
              <a:gdLst/>
              <a:ahLst/>
              <a:cxnLst/>
              <a:rect l="l" t="t" r="r" b="b"/>
              <a:pathLst>
                <a:path w="349250" h="349250">
                  <a:moveTo>
                    <a:pt x="0" y="0"/>
                  </a:moveTo>
                  <a:lnTo>
                    <a:pt x="349250" y="0"/>
                  </a:lnTo>
                  <a:lnTo>
                    <a:pt x="349250" y="349250"/>
                  </a:lnTo>
                  <a:lnTo>
                    <a:pt x="0" y="34925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/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2" name="Group 12"/>
          <p:cNvGrpSpPr/>
          <p:nvPr/>
        </p:nvGrpSpPr>
        <p:grpSpPr>
          <a:xfrm>
            <a:off x="6226889" y="3064575"/>
            <a:ext cx="417100" cy="1097963"/>
            <a:chOff x="0" y="0"/>
            <a:chExt cx="556133" cy="1463951"/>
          </a:xfrm>
        </p:grpSpPr>
        <p:grpSp>
          <p:nvGrpSpPr>
            <p:cNvPr id="13" name="Group 13"/>
            <p:cNvGrpSpPr/>
            <p:nvPr/>
          </p:nvGrpSpPr>
          <p:grpSpPr>
            <a:xfrm>
              <a:off x="0" y="0"/>
              <a:ext cx="556133" cy="556133"/>
              <a:chOff x="0" y="0"/>
              <a:chExt cx="609600" cy="609600"/>
            </a:xfrm>
          </p:grpSpPr>
          <p:sp>
            <p:nvSpPr>
              <p:cNvPr id="14" name="Freeform 14"/>
              <p:cNvSpPr/>
              <p:nvPr/>
            </p:nvSpPr>
            <p:spPr>
              <a:xfrm>
                <a:off x="0" y="0"/>
                <a:ext cx="609600" cy="609600"/>
              </a:xfrm>
              <a:custGeom>
                <a:avLst/>
                <a:gdLst/>
                <a:ahLst/>
                <a:cxnLst/>
                <a:rect l="l" t="t" r="r" b="b"/>
                <a:pathLst>
                  <a:path w="609600" h="609600">
                    <a:moveTo>
                      <a:pt x="0" y="101600"/>
                    </a:moveTo>
                    <a:cubicBezTo>
                      <a:pt x="0" y="45466"/>
                      <a:pt x="45466" y="0"/>
                      <a:pt x="101600" y="0"/>
                    </a:cubicBezTo>
                    <a:lnTo>
                      <a:pt x="508000" y="0"/>
                    </a:lnTo>
                    <a:cubicBezTo>
                      <a:pt x="564134" y="0"/>
                      <a:pt x="609600" y="45466"/>
                      <a:pt x="609600" y="101600"/>
                    </a:cubicBezTo>
                    <a:lnTo>
                      <a:pt x="609600" y="508000"/>
                    </a:lnTo>
                    <a:cubicBezTo>
                      <a:pt x="609600" y="564134"/>
                      <a:pt x="564134" y="609600"/>
                      <a:pt x="508000" y="609600"/>
                    </a:cubicBezTo>
                    <a:lnTo>
                      <a:pt x="101600" y="609600"/>
                    </a:lnTo>
                    <a:cubicBezTo>
                      <a:pt x="45466" y="609600"/>
                      <a:pt x="0" y="564134"/>
                      <a:pt x="0" y="508000"/>
                    </a:cubicBezTo>
                    <a:close/>
                  </a:path>
                </a:pathLst>
              </a:custGeom>
              <a:solidFill>
                <a:srgbClr val="E82421"/>
              </a:solidFill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5" name="Group 15"/>
            <p:cNvGrpSpPr/>
            <p:nvPr/>
          </p:nvGrpSpPr>
          <p:grpSpPr>
            <a:xfrm>
              <a:off x="0" y="907818"/>
              <a:ext cx="556133" cy="556133"/>
              <a:chOff x="0" y="0"/>
              <a:chExt cx="609600" cy="609600"/>
            </a:xfrm>
          </p:grpSpPr>
          <p:sp>
            <p:nvSpPr>
              <p:cNvPr id="16" name="Freeform 16"/>
              <p:cNvSpPr/>
              <p:nvPr/>
            </p:nvSpPr>
            <p:spPr>
              <a:xfrm>
                <a:off x="0" y="0"/>
                <a:ext cx="609600" cy="609600"/>
              </a:xfrm>
              <a:custGeom>
                <a:avLst/>
                <a:gdLst/>
                <a:ahLst/>
                <a:cxnLst/>
                <a:rect l="l" t="t" r="r" b="b"/>
                <a:pathLst>
                  <a:path w="609600" h="609600">
                    <a:moveTo>
                      <a:pt x="0" y="101600"/>
                    </a:moveTo>
                    <a:cubicBezTo>
                      <a:pt x="0" y="45466"/>
                      <a:pt x="45466" y="0"/>
                      <a:pt x="101600" y="0"/>
                    </a:cubicBezTo>
                    <a:lnTo>
                      <a:pt x="508000" y="0"/>
                    </a:lnTo>
                    <a:cubicBezTo>
                      <a:pt x="564134" y="0"/>
                      <a:pt x="609600" y="45466"/>
                      <a:pt x="609600" y="101600"/>
                    </a:cubicBezTo>
                    <a:lnTo>
                      <a:pt x="609600" y="508000"/>
                    </a:lnTo>
                    <a:cubicBezTo>
                      <a:pt x="609600" y="564134"/>
                      <a:pt x="564134" y="609600"/>
                      <a:pt x="508000" y="609600"/>
                    </a:cubicBezTo>
                    <a:lnTo>
                      <a:pt x="101600" y="609600"/>
                    </a:lnTo>
                    <a:cubicBezTo>
                      <a:pt x="45466" y="609600"/>
                      <a:pt x="0" y="564134"/>
                      <a:pt x="0" y="508000"/>
                    </a:cubicBezTo>
                    <a:close/>
                  </a:path>
                </a:pathLst>
              </a:custGeom>
              <a:solidFill>
                <a:srgbClr val="E82421"/>
              </a:solidFill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7" name="Group 17"/>
            <p:cNvGrpSpPr>
              <a:grpSpLocks noChangeAspect="1"/>
            </p:cNvGrpSpPr>
            <p:nvPr/>
          </p:nvGrpSpPr>
          <p:grpSpPr>
            <a:xfrm>
              <a:off x="118758" y="118758"/>
              <a:ext cx="318619" cy="318619"/>
              <a:chOff x="0" y="0"/>
              <a:chExt cx="349251" cy="349251"/>
            </a:xfrm>
          </p:grpSpPr>
          <p:sp>
            <p:nvSpPr>
              <p:cNvPr id="18" name="Freeform 18"/>
              <p:cNvSpPr/>
              <p:nvPr/>
            </p:nvSpPr>
            <p:spPr>
              <a:xfrm>
                <a:off x="0" y="0"/>
                <a:ext cx="349250" cy="349250"/>
              </a:xfrm>
              <a:custGeom>
                <a:avLst/>
                <a:gdLst/>
                <a:ahLst/>
                <a:cxnLst/>
                <a:rect l="l" t="t" r="r" b="b"/>
                <a:pathLst>
                  <a:path w="349250" h="349250">
                    <a:moveTo>
                      <a:pt x="0" y="0"/>
                    </a:moveTo>
                    <a:lnTo>
                      <a:pt x="349250" y="0"/>
                    </a:lnTo>
                    <a:lnTo>
                      <a:pt x="349250" y="349250"/>
                    </a:lnTo>
                    <a:lnTo>
                      <a:pt x="0" y="349250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9" name="Group 19"/>
            <p:cNvGrpSpPr>
              <a:grpSpLocks noChangeAspect="1"/>
            </p:cNvGrpSpPr>
            <p:nvPr/>
          </p:nvGrpSpPr>
          <p:grpSpPr>
            <a:xfrm>
              <a:off x="118758" y="1026576"/>
              <a:ext cx="318619" cy="318619"/>
              <a:chOff x="0" y="0"/>
              <a:chExt cx="349251" cy="349251"/>
            </a:xfrm>
          </p:grpSpPr>
          <p:sp>
            <p:nvSpPr>
              <p:cNvPr id="20" name="Freeform 20"/>
              <p:cNvSpPr/>
              <p:nvPr/>
            </p:nvSpPr>
            <p:spPr>
              <a:xfrm>
                <a:off x="0" y="0"/>
                <a:ext cx="349250" cy="349250"/>
              </a:xfrm>
              <a:custGeom>
                <a:avLst/>
                <a:gdLst/>
                <a:ahLst/>
                <a:cxnLst/>
                <a:rect l="l" t="t" r="r" b="b"/>
                <a:pathLst>
                  <a:path w="349250" h="349250">
                    <a:moveTo>
                      <a:pt x="0" y="0"/>
                    </a:moveTo>
                    <a:lnTo>
                      <a:pt x="349250" y="0"/>
                    </a:lnTo>
                    <a:lnTo>
                      <a:pt x="349250" y="349250"/>
                    </a:lnTo>
                    <a:lnTo>
                      <a:pt x="0" y="349250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endParaRPr lang="en-US"/>
              </a:p>
            </p:txBody>
          </p:sp>
        </p:grpSp>
      </p:grpSp>
      <p:grpSp>
        <p:nvGrpSpPr>
          <p:cNvPr id="21" name="Group 21"/>
          <p:cNvGrpSpPr/>
          <p:nvPr/>
        </p:nvGrpSpPr>
        <p:grpSpPr>
          <a:xfrm>
            <a:off x="2713462" y="4890120"/>
            <a:ext cx="13590100" cy="5131104"/>
            <a:chOff x="0" y="0"/>
            <a:chExt cx="18120133" cy="6841472"/>
          </a:xfrm>
        </p:grpSpPr>
        <p:sp>
          <p:nvSpPr>
            <p:cNvPr id="22" name="AutoShape 22"/>
            <p:cNvSpPr/>
            <p:nvPr/>
          </p:nvSpPr>
          <p:spPr>
            <a:xfrm>
              <a:off x="1701803" y="1115844"/>
              <a:ext cx="0" cy="3174465"/>
            </a:xfrm>
            <a:prstGeom prst="line">
              <a:avLst/>
            </a:prstGeom>
            <a:ln w="18030" cap="flat">
              <a:solidFill>
                <a:srgbClr val="9D9D9D"/>
              </a:solidFill>
              <a:prstDash val="sysDot"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" name="AutoShape 23"/>
            <p:cNvSpPr/>
            <p:nvPr/>
          </p:nvSpPr>
          <p:spPr>
            <a:xfrm>
              <a:off x="7494236" y="1115844"/>
              <a:ext cx="0" cy="3174465"/>
            </a:xfrm>
            <a:prstGeom prst="line">
              <a:avLst/>
            </a:prstGeom>
            <a:ln w="18030" cap="flat">
              <a:solidFill>
                <a:srgbClr val="9D9D9D"/>
              </a:solidFill>
              <a:prstDash val="sysDot"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" name="AutoShape 24"/>
            <p:cNvSpPr/>
            <p:nvPr/>
          </p:nvSpPr>
          <p:spPr>
            <a:xfrm>
              <a:off x="3560848" y="1115844"/>
              <a:ext cx="0" cy="3174465"/>
            </a:xfrm>
            <a:prstGeom prst="line">
              <a:avLst/>
            </a:prstGeom>
            <a:ln w="18030" cap="flat">
              <a:solidFill>
                <a:srgbClr val="9D9D9D"/>
              </a:solidFill>
              <a:prstDash val="sysDot"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" name="AutoShape 25"/>
            <p:cNvSpPr/>
            <p:nvPr/>
          </p:nvSpPr>
          <p:spPr>
            <a:xfrm>
              <a:off x="9353281" y="1115844"/>
              <a:ext cx="0" cy="3174465"/>
            </a:xfrm>
            <a:prstGeom prst="line">
              <a:avLst/>
            </a:prstGeom>
            <a:ln w="18030" cap="flat">
              <a:solidFill>
                <a:srgbClr val="9D9D9D"/>
              </a:solidFill>
              <a:prstDash val="sysDot"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" name="AutoShape 26"/>
            <p:cNvSpPr/>
            <p:nvPr/>
          </p:nvSpPr>
          <p:spPr>
            <a:xfrm>
              <a:off x="13173872" y="1115844"/>
              <a:ext cx="0" cy="3174465"/>
            </a:xfrm>
            <a:prstGeom prst="line">
              <a:avLst/>
            </a:prstGeom>
            <a:ln w="18030" cap="flat">
              <a:solidFill>
                <a:srgbClr val="9D9D9D"/>
              </a:solidFill>
              <a:prstDash val="sysDot"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" name="AutoShape 27"/>
            <p:cNvSpPr/>
            <p:nvPr/>
          </p:nvSpPr>
          <p:spPr>
            <a:xfrm>
              <a:off x="5526547" y="1115844"/>
              <a:ext cx="0" cy="3174465"/>
            </a:xfrm>
            <a:prstGeom prst="line">
              <a:avLst/>
            </a:prstGeom>
            <a:ln w="18030" cap="flat">
              <a:solidFill>
                <a:srgbClr val="9D9D9D"/>
              </a:solidFill>
              <a:prstDash val="sysDot"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" name="AutoShape 28"/>
            <p:cNvSpPr/>
            <p:nvPr/>
          </p:nvSpPr>
          <p:spPr>
            <a:xfrm>
              <a:off x="11318980" y="1115844"/>
              <a:ext cx="0" cy="3174465"/>
            </a:xfrm>
            <a:prstGeom prst="line">
              <a:avLst/>
            </a:prstGeom>
            <a:ln w="18030" cap="flat">
              <a:solidFill>
                <a:srgbClr val="9D9D9D"/>
              </a:solidFill>
              <a:prstDash val="sysDot"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" name="AutoShape 29"/>
            <p:cNvSpPr/>
            <p:nvPr/>
          </p:nvSpPr>
          <p:spPr>
            <a:xfrm>
              <a:off x="15028764" y="1115844"/>
              <a:ext cx="0" cy="3174465"/>
            </a:xfrm>
            <a:prstGeom prst="line">
              <a:avLst/>
            </a:prstGeom>
            <a:ln w="18030" cap="flat">
              <a:solidFill>
                <a:srgbClr val="9D9D9D"/>
              </a:solidFill>
              <a:prstDash val="sysDot"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" name="AutoShape 30"/>
            <p:cNvSpPr/>
            <p:nvPr/>
          </p:nvSpPr>
          <p:spPr>
            <a:xfrm>
              <a:off x="16996454" y="1115844"/>
              <a:ext cx="0" cy="3174465"/>
            </a:xfrm>
            <a:prstGeom prst="line">
              <a:avLst/>
            </a:prstGeom>
            <a:ln w="18030" cap="flat">
              <a:solidFill>
                <a:srgbClr val="9D9D9D"/>
              </a:solidFill>
              <a:prstDash val="sysDot"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" name="AutoShape 31"/>
            <p:cNvSpPr/>
            <p:nvPr/>
          </p:nvSpPr>
          <p:spPr>
            <a:xfrm>
              <a:off x="742981" y="4315375"/>
              <a:ext cx="17377152" cy="0"/>
            </a:xfrm>
            <a:prstGeom prst="line">
              <a:avLst/>
            </a:prstGeom>
            <a:ln w="18030" cap="flat">
              <a:solidFill>
                <a:srgbClr val="000000"/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" name="AutoShape 32"/>
            <p:cNvSpPr/>
            <p:nvPr/>
          </p:nvSpPr>
          <p:spPr>
            <a:xfrm>
              <a:off x="742981" y="832314"/>
              <a:ext cx="0" cy="3495595"/>
            </a:xfrm>
            <a:prstGeom prst="line">
              <a:avLst/>
            </a:prstGeom>
            <a:ln w="18030" cap="flat">
              <a:solidFill>
                <a:srgbClr val="000000"/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pic>
          <p:nvPicPr>
            <p:cNvPr id="33" name="Picture 33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-1809507" y="-1809507"/>
              <a:ext cx="21714080" cy="8518563"/>
            </a:xfrm>
            <a:prstGeom prst="rect">
              <a:avLst/>
            </a:prstGeom>
          </p:spPr>
        </p:pic>
        <p:sp>
          <p:nvSpPr>
            <p:cNvPr id="34" name="TextBox 34"/>
            <p:cNvSpPr txBox="1"/>
            <p:nvPr/>
          </p:nvSpPr>
          <p:spPr>
            <a:xfrm>
              <a:off x="639465" y="5219923"/>
              <a:ext cx="2124677" cy="106170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177"/>
                </a:lnSpc>
              </a:pPr>
              <a:r>
                <a:rPr lang="en-US" sz="2269">
                  <a:solidFill>
                    <a:srgbClr val="000000"/>
                  </a:solidFill>
                  <a:latin typeface="Calibri (MS)"/>
                  <a:ea typeface="Calibri (MS)"/>
                  <a:cs typeface="Calibri (MS)"/>
                  <a:sym typeface="Calibri (MS)"/>
                </a:rPr>
                <a:t>2026: Clinical</a:t>
              </a:r>
            </a:p>
            <a:p>
              <a:pPr algn="ctr">
                <a:lnSpc>
                  <a:spcPts val="3177"/>
                </a:lnSpc>
              </a:pPr>
              <a:r>
                <a:rPr lang="en-US" sz="2269">
                  <a:solidFill>
                    <a:srgbClr val="000000"/>
                  </a:solidFill>
                  <a:latin typeface="Calibri (MS)"/>
                  <a:ea typeface="Calibri (MS)"/>
                  <a:cs typeface="Calibri (MS)"/>
                  <a:sym typeface="Calibri (MS)"/>
                </a:rPr>
                <a:t>Pilots</a:t>
              </a:r>
            </a:p>
          </p:txBody>
        </p:sp>
        <p:sp>
          <p:nvSpPr>
            <p:cNvPr id="35" name="TextBox 35"/>
            <p:cNvSpPr txBox="1"/>
            <p:nvPr/>
          </p:nvSpPr>
          <p:spPr>
            <a:xfrm>
              <a:off x="4418975" y="5219923"/>
              <a:ext cx="2215143" cy="106170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177"/>
                </a:lnSpc>
              </a:pPr>
              <a:r>
                <a:rPr lang="en-US" sz="2269">
                  <a:solidFill>
                    <a:srgbClr val="000000"/>
                  </a:solidFill>
                  <a:latin typeface="Calibri (MS)"/>
                  <a:ea typeface="Calibri (MS)"/>
                  <a:cs typeface="Calibri (MS)"/>
                  <a:sym typeface="Calibri (MS)"/>
                </a:rPr>
                <a:t>2027: FDA</a:t>
              </a:r>
            </a:p>
            <a:p>
              <a:pPr algn="ctr">
                <a:lnSpc>
                  <a:spcPts val="3177"/>
                </a:lnSpc>
              </a:pPr>
              <a:r>
                <a:rPr lang="en-US" sz="2269">
                  <a:solidFill>
                    <a:srgbClr val="000000"/>
                  </a:solidFill>
                  <a:latin typeface="Calibri (MS)"/>
                  <a:ea typeface="Calibri (MS)"/>
                  <a:cs typeface="Calibri (MS)"/>
                  <a:sym typeface="Calibri (MS)"/>
                </a:rPr>
                <a:t>Clearance</a:t>
              </a:r>
            </a:p>
          </p:txBody>
        </p:sp>
        <p:sp>
          <p:nvSpPr>
            <p:cNvPr id="36" name="TextBox 36"/>
            <p:cNvSpPr txBox="1"/>
            <p:nvPr/>
          </p:nvSpPr>
          <p:spPr>
            <a:xfrm>
              <a:off x="8180069" y="5219923"/>
              <a:ext cx="2418824" cy="53527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177"/>
                </a:lnSpc>
              </a:pPr>
              <a:r>
                <a:rPr lang="en-US" sz="2269">
                  <a:solidFill>
                    <a:srgbClr val="000000"/>
                  </a:solidFill>
                  <a:latin typeface="Calibri (MS)"/>
                  <a:ea typeface="Calibri (MS)"/>
                  <a:cs typeface="Calibri (MS)"/>
                  <a:sym typeface="Calibri (MS)"/>
                </a:rPr>
                <a:t>2028: Launch</a:t>
              </a:r>
            </a:p>
          </p:txBody>
        </p:sp>
        <p:sp>
          <p:nvSpPr>
            <p:cNvPr id="37" name="TextBox 37"/>
            <p:cNvSpPr txBox="1"/>
            <p:nvPr/>
          </p:nvSpPr>
          <p:spPr>
            <a:xfrm>
              <a:off x="12033469" y="5253345"/>
              <a:ext cx="2074552" cy="53527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177"/>
                </a:lnSpc>
              </a:pPr>
              <a:r>
                <a:rPr lang="en-US" sz="2269">
                  <a:solidFill>
                    <a:srgbClr val="000000"/>
                  </a:solidFill>
                  <a:latin typeface="Calibri (MS)"/>
                  <a:ea typeface="Calibri (MS)"/>
                  <a:cs typeface="Calibri (MS)"/>
                  <a:sym typeface="Calibri (MS)"/>
                </a:rPr>
                <a:t>2029: Scale</a:t>
              </a:r>
            </a:p>
          </p:txBody>
        </p:sp>
        <p:sp>
          <p:nvSpPr>
            <p:cNvPr id="38" name="TextBox 38"/>
            <p:cNvSpPr txBox="1"/>
            <p:nvPr/>
          </p:nvSpPr>
          <p:spPr>
            <a:xfrm>
              <a:off x="15970654" y="5253345"/>
              <a:ext cx="2051601" cy="158812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177"/>
                </a:lnSpc>
              </a:pPr>
              <a:r>
                <a:rPr lang="en-US" sz="2269">
                  <a:solidFill>
                    <a:srgbClr val="000000"/>
                  </a:solidFill>
                  <a:latin typeface="Calibri (MS)"/>
                  <a:ea typeface="Calibri (MS)"/>
                  <a:cs typeface="Calibri (MS)"/>
                  <a:sym typeface="Calibri (MS)"/>
                </a:rPr>
                <a:t>2030: International expansion</a:t>
              </a:r>
            </a:p>
          </p:txBody>
        </p:sp>
      </p:grpSp>
      <p:sp>
        <p:nvSpPr>
          <p:cNvPr id="39" name="Freeform 39"/>
          <p:cNvSpPr/>
          <p:nvPr/>
        </p:nvSpPr>
        <p:spPr>
          <a:xfrm>
            <a:off x="300670" y="803561"/>
            <a:ext cx="4959416" cy="3933033"/>
          </a:xfrm>
          <a:custGeom>
            <a:avLst/>
            <a:gdLst/>
            <a:ahLst/>
            <a:cxnLst/>
            <a:rect l="l" t="t" r="r" b="b"/>
            <a:pathLst>
              <a:path w="4959416" h="3933033">
                <a:moveTo>
                  <a:pt x="0" y="0"/>
                </a:moveTo>
                <a:lnTo>
                  <a:pt x="4959416" y="0"/>
                </a:lnTo>
                <a:lnTo>
                  <a:pt x="4959416" y="3933033"/>
                </a:lnTo>
                <a:lnTo>
                  <a:pt x="0" y="3933033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-59330" b="-92371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40" name="TextBox 40"/>
          <p:cNvSpPr txBox="1"/>
          <p:nvPr/>
        </p:nvSpPr>
        <p:spPr>
          <a:xfrm>
            <a:off x="1512169" y="1705787"/>
            <a:ext cx="3242023" cy="183927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3658"/>
              </a:lnSpc>
            </a:pPr>
            <a:r>
              <a:rPr lang="en-US" sz="11381" b="1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Ask</a:t>
            </a:r>
          </a:p>
        </p:txBody>
      </p:sp>
      <p:sp>
        <p:nvSpPr>
          <p:cNvPr id="41" name="TextBox 41"/>
          <p:cNvSpPr txBox="1"/>
          <p:nvPr/>
        </p:nvSpPr>
        <p:spPr>
          <a:xfrm>
            <a:off x="6192261" y="383354"/>
            <a:ext cx="9062723" cy="74435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471"/>
              </a:lnSpc>
              <a:spcBef>
                <a:spcPct val="0"/>
              </a:spcBef>
            </a:pPr>
            <a:r>
              <a:rPr lang="en-US" sz="3908" b="1">
                <a:solidFill>
                  <a:srgbClr val="000000"/>
                </a:solidFill>
                <a:latin typeface="Calibri (MS) Bold"/>
                <a:ea typeface="Calibri (MS) Bold"/>
                <a:cs typeface="Calibri (MS) Bold"/>
                <a:sym typeface="Calibri (MS) Bold"/>
              </a:rPr>
              <a:t>Seeking **$250K–$500K seed funding** to: </a:t>
            </a:r>
          </a:p>
        </p:txBody>
      </p:sp>
      <p:sp>
        <p:nvSpPr>
          <p:cNvPr id="42" name="TextBox 42"/>
          <p:cNvSpPr txBox="1"/>
          <p:nvPr/>
        </p:nvSpPr>
        <p:spPr>
          <a:xfrm>
            <a:off x="6896704" y="1349836"/>
            <a:ext cx="7731625" cy="292207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727"/>
              </a:lnSpc>
            </a:pPr>
            <a:r>
              <a:rPr lang="en-US" sz="3579">
                <a:solidFill>
                  <a:srgbClr val="000000"/>
                </a:solidFill>
                <a:latin typeface="Calibri (MS)"/>
                <a:ea typeface="Calibri (MS)"/>
                <a:cs typeface="Calibri (MS)"/>
                <a:sym typeface="Calibri (MS)"/>
              </a:rPr>
              <a:t>Validate prototype in clinical pilots.  </a:t>
            </a:r>
          </a:p>
          <a:p>
            <a:pPr algn="l">
              <a:lnSpc>
                <a:spcPts val="5727"/>
              </a:lnSpc>
            </a:pPr>
            <a:r>
              <a:rPr lang="en-US" sz="3579">
                <a:solidFill>
                  <a:srgbClr val="000000"/>
                </a:solidFill>
                <a:latin typeface="Calibri (MS)"/>
                <a:ea typeface="Calibri (MS)"/>
                <a:cs typeface="Calibri (MS)"/>
                <a:sym typeface="Calibri (MS)"/>
              </a:rPr>
              <a:t>Advance FDA regulatory pathway.  </a:t>
            </a:r>
          </a:p>
          <a:p>
            <a:pPr algn="l">
              <a:lnSpc>
                <a:spcPts val="5727"/>
              </a:lnSpc>
            </a:pPr>
            <a:r>
              <a:rPr lang="en-US" sz="3579">
                <a:solidFill>
                  <a:srgbClr val="000000"/>
                </a:solidFill>
                <a:latin typeface="Calibri (MS)"/>
                <a:ea typeface="Calibri (MS)"/>
                <a:cs typeface="Calibri (MS)"/>
                <a:sym typeface="Calibri (MS)"/>
              </a:rPr>
              <a:t>Scale U.S.-based e-textile manufacturing.  </a:t>
            </a:r>
          </a:p>
          <a:p>
            <a:pPr algn="l">
              <a:lnSpc>
                <a:spcPts val="5727"/>
              </a:lnSpc>
            </a:pPr>
            <a:r>
              <a:rPr lang="en-US" sz="3579">
                <a:solidFill>
                  <a:srgbClr val="000000"/>
                </a:solidFill>
                <a:latin typeface="Calibri (MS)"/>
                <a:ea typeface="Calibri (MS)"/>
                <a:cs typeface="Calibri (MS)"/>
                <a:sym typeface="Calibri (MS)"/>
              </a:rPr>
              <a:t>Expand cloud AI RPM platform.  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6894D3CB-FECB-72FE-BD4D-27DB92164B6C}"/>
              </a:ext>
            </a:extLst>
          </p:cNvPr>
          <p:cNvSpPr txBox="1"/>
          <p:nvPr/>
        </p:nvSpPr>
        <p:spPr>
          <a:xfrm>
            <a:off x="16611600" y="9410700"/>
            <a:ext cx="15240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Financials</a:t>
            </a:r>
          </a:p>
        </p:txBody>
      </p:sp>
    </p:spTree>
  </p:cSld>
  <p:clrMapOvr>
    <a:masterClrMapping/>
  </p:clrMapOvr>
  <p:transition spd="med"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415543" y="1680665"/>
            <a:ext cx="8185753" cy="79425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987"/>
              </a:lnSpc>
            </a:pPr>
            <a:r>
              <a:rPr lang="en-US" sz="4989" b="1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Financials &amp; Milestones</a:t>
            </a:r>
          </a:p>
        </p:txBody>
      </p:sp>
      <p:sp>
        <p:nvSpPr>
          <p:cNvPr id="3" name="TextBox 3"/>
          <p:cNvSpPr txBox="1"/>
          <p:nvPr/>
        </p:nvSpPr>
        <p:spPr>
          <a:xfrm>
            <a:off x="1355525" y="2873056"/>
            <a:ext cx="5305130" cy="53372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879"/>
              </a:lnSpc>
              <a:spcBef>
                <a:spcPct val="0"/>
              </a:spcBef>
            </a:pPr>
            <a:r>
              <a:rPr lang="en-US" sz="2771" dirty="0">
                <a:solidFill>
                  <a:srgbClr val="000000"/>
                </a:solidFill>
                <a:latin typeface="Calibri (MS)"/>
                <a:ea typeface="Calibri (MS)"/>
                <a:cs typeface="Calibri (MS)"/>
                <a:sym typeface="Calibri (MS)"/>
              </a:rPr>
              <a:t>Clinical pilots &amp; FDA pre-submission.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1355525" y="3615448"/>
            <a:ext cx="6259634" cy="53372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879"/>
              </a:lnSpc>
              <a:spcBef>
                <a:spcPct val="0"/>
              </a:spcBef>
            </a:pPr>
            <a:r>
              <a:rPr lang="en-US" sz="2771">
                <a:solidFill>
                  <a:srgbClr val="000000"/>
                </a:solidFill>
                <a:latin typeface="Calibri (MS)"/>
                <a:ea typeface="Calibri (MS)"/>
                <a:cs typeface="Calibri (MS)"/>
                <a:sym typeface="Calibri (MS)"/>
              </a:rPr>
              <a:t>Regulatory clearance &amp; RPM integration.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1355525" y="4270503"/>
            <a:ext cx="6653556" cy="53372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879"/>
              </a:lnSpc>
              <a:spcBef>
                <a:spcPct val="0"/>
              </a:spcBef>
            </a:pPr>
            <a:r>
              <a:rPr lang="en-US" sz="2771">
                <a:solidFill>
                  <a:srgbClr val="000000"/>
                </a:solidFill>
                <a:latin typeface="Calibri (MS)"/>
                <a:ea typeface="Calibri (MS)"/>
                <a:cs typeface="Calibri (MS)"/>
                <a:sym typeface="Calibri (MS)"/>
              </a:rPr>
              <a:t>Commercial launch, $5M projected revenue.  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1381741" y="4810675"/>
            <a:ext cx="7865625" cy="53372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879"/>
              </a:lnSpc>
              <a:spcBef>
                <a:spcPct val="0"/>
              </a:spcBef>
            </a:pPr>
            <a:r>
              <a:rPr lang="en-US" sz="2771" dirty="0">
                <a:solidFill>
                  <a:srgbClr val="000000"/>
                </a:solidFill>
                <a:latin typeface="Calibri (MS)"/>
                <a:ea typeface="Calibri (MS)"/>
                <a:cs typeface="Calibri (MS)"/>
                <a:sym typeface="Calibri (MS)"/>
              </a:rPr>
              <a:t>Scale manufacturing &amp; expand international markets.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-154963" y="4820020"/>
            <a:ext cx="1956790" cy="46891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879"/>
              </a:lnSpc>
              <a:spcBef>
                <a:spcPct val="0"/>
              </a:spcBef>
            </a:pPr>
            <a:r>
              <a:rPr lang="en-US" sz="2771" b="1" dirty="0">
                <a:solidFill>
                  <a:srgbClr val="000000"/>
                </a:solidFill>
                <a:latin typeface="Calibri (MS) Bold"/>
                <a:ea typeface="Calibri (MS) Bold"/>
                <a:cs typeface="Calibri (MS) Bold"/>
                <a:sym typeface="Calibri (MS) Bold"/>
              </a:rPr>
              <a:t>2029: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-161890" y="4270503"/>
            <a:ext cx="1956790" cy="53372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879"/>
              </a:lnSpc>
              <a:spcBef>
                <a:spcPct val="0"/>
              </a:spcBef>
            </a:pPr>
            <a:r>
              <a:rPr lang="en-US" sz="2771" b="1">
                <a:solidFill>
                  <a:srgbClr val="000000"/>
                </a:solidFill>
                <a:latin typeface="Calibri (MS) Bold"/>
                <a:ea typeface="Calibri (MS) Bold"/>
                <a:cs typeface="Calibri (MS) Bold"/>
                <a:sym typeface="Calibri (MS) Bold"/>
              </a:rPr>
              <a:t>2028: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-161890" y="3614672"/>
            <a:ext cx="1956790" cy="53372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879"/>
              </a:lnSpc>
              <a:spcBef>
                <a:spcPct val="0"/>
              </a:spcBef>
            </a:pPr>
            <a:r>
              <a:rPr lang="en-US" sz="2771" b="1">
                <a:solidFill>
                  <a:srgbClr val="000000"/>
                </a:solidFill>
                <a:latin typeface="Calibri (MS) Bold"/>
                <a:ea typeface="Calibri (MS) Bold"/>
                <a:cs typeface="Calibri (MS) Bold"/>
                <a:sym typeface="Calibri (MS) Bold"/>
              </a:rPr>
              <a:t>2027: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-161890" y="2873832"/>
            <a:ext cx="1956790" cy="53372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879"/>
              </a:lnSpc>
              <a:spcBef>
                <a:spcPct val="0"/>
              </a:spcBef>
            </a:pPr>
            <a:r>
              <a:rPr lang="en-US" sz="2771" b="1">
                <a:solidFill>
                  <a:srgbClr val="000000"/>
                </a:solidFill>
                <a:latin typeface="Calibri (MS) Bold"/>
                <a:ea typeface="Calibri (MS) Bold"/>
                <a:cs typeface="Calibri (MS) Bold"/>
                <a:sym typeface="Calibri (MS) Bold"/>
              </a:rPr>
              <a:t>2026:</a:t>
            </a:r>
          </a:p>
        </p:txBody>
      </p:sp>
      <p:sp>
        <p:nvSpPr>
          <p:cNvPr id="11" name="Freeform 11"/>
          <p:cNvSpPr/>
          <p:nvPr/>
        </p:nvSpPr>
        <p:spPr>
          <a:xfrm rot="-10800000" flipV="1">
            <a:off x="16721031" y="-371660"/>
            <a:ext cx="1970545" cy="1965618"/>
          </a:xfrm>
          <a:custGeom>
            <a:avLst/>
            <a:gdLst/>
            <a:ahLst/>
            <a:cxnLst/>
            <a:rect l="l" t="t" r="r" b="b"/>
            <a:pathLst>
              <a:path w="1970545" h="1965618">
                <a:moveTo>
                  <a:pt x="0" y="1965618"/>
                </a:moveTo>
                <a:lnTo>
                  <a:pt x="1970544" y="1965618"/>
                </a:lnTo>
                <a:lnTo>
                  <a:pt x="1970544" y="0"/>
                </a:lnTo>
                <a:lnTo>
                  <a:pt x="0" y="0"/>
                </a:lnTo>
                <a:lnTo>
                  <a:pt x="0" y="1965618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2" name="Freeform 12"/>
          <p:cNvSpPr/>
          <p:nvPr/>
        </p:nvSpPr>
        <p:spPr>
          <a:xfrm rot="-4824533">
            <a:off x="-1578318" y="1784636"/>
            <a:ext cx="11840553" cy="10235645"/>
          </a:xfrm>
          <a:custGeom>
            <a:avLst/>
            <a:gdLst/>
            <a:ahLst/>
            <a:cxnLst/>
            <a:rect l="l" t="t" r="r" b="b"/>
            <a:pathLst>
              <a:path w="11840553" h="10235645">
                <a:moveTo>
                  <a:pt x="0" y="0"/>
                </a:moveTo>
                <a:lnTo>
                  <a:pt x="11840552" y="0"/>
                </a:lnTo>
                <a:lnTo>
                  <a:pt x="11840552" y="10235646"/>
                </a:lnTo>
                <a:lnTo>
                  <a:pt x="0" y="10235646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alphaModFix amt="21999"/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 dirty="0"/>
          </a:p>
        </p:txBody>
      </p:sp>
      <p:sp>
        <p:nvSpPr>
          <p:cNvPr id="13" name="Freeform 13"/>
          <p:cNvSpPr/>
          <p:nvPr/>
        </p:nvSpPr>
        <p:spPr>
          <a:xfrm>
            <a:off x="283395" y="6166247"/>
            <a:ext cx="9620278" cy="2880010"/>
          </a:xfrm>
          <a:custGeom>
            <a:avLst/>
            <a:gdLst/>
            <a:ahLst/>
            <a:cxnLst/>
            <a:rect l="l" t="t" r="r" b="b"/>
            <a:pathLst>
              <a:path w="9620278" h="2880010">
                <a:moveTo>
                  <a:pt x="0" y="0"/>
                </a:moveTo>
                <a:lnTo>
                  <a:pt x="9620279" y="0"/>
                </a:lnTo>
                <a:lnTo>
                  <a:pt x="9620279" y="2880010"/>
                </a:lnTo>
                <a:lnTo>
                  <a:pt x="0" y="2880010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t="-4489" b="-4489"/>
            </a:stretch>
          </a:blipFill>
        </p:spPr>
        <p:txBody>
          <a:bodyPr/>
          <a:lstStyle/>
          <a:p>
            <a:endParaRPr lang="en-US"/>
          </a:p>
        </p:txBody>
      </p:sp>
      <p:pic>
        <p:nvPicPr>
          <p:cNvPr id="14" name="Picture 1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132574" y="716382"/>
            <a:ext cx="9325039" cy="9685447"/>
          </a:xfrm>
          <a:prstGeom prst="rect">
            <a:avLst/>
          </a:prstGeom>
        </p:spPr>
      </p:pic>
      <p:sp>
        <p:nvSpPr>
          <p:cNvPr id="15" name="AutoShape 15"/>
          <p:cNvSpPr/>
          <p:nvPr/>
        </p:nvSpPr>
        <p:spPr>
          <a:xfrm flipH="1">
            <a:off x="9903674" y="3197846"/>
            <a:ext cx="0" cy="4722520"/>
          </a:xfrm>
          <a:prstGeom prst="line">
            <a:avLst/>
          </a:prstGeom>
          <a:ln w="28575" cap="flat">
            <a:solidFill>
              <a:srgbClr val="000000"/>
            </a:solidFill>
            <a:prstDash val="sysDash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4AF8BF9B-67BE-65F4-13CB-A882821CF913}"/>
              </a:ext>
            </a:extLst>
          </p:cNvPr>
          <p:cNvSpPr txBox="1"/>
          <p:nvPr/>
        </p:nvSpPr>
        <p:spPr>
          <a:xfrm>
            <a:off x="17042940" y="9693614"/>
            <a:ext cx="16001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Closing</a:t>
            </a:r>
          </a:p>
        </p:txBody>
      </p:sp>
    </p:spTree>
  </p:cSld>
  <p:clrMapOvr>
    <a:masterClrMapping/>
  </p:clrMapOvr>
  <p:transition spd="med">
    <p:fade/>
  </p:transition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2928</TotalTime>
  <Words>535</Words>
  <Application>Microsoft Office PowerPoint</Application>
  <PresentationFormat>Custom</PresentationFormat>
  <Paragraphs>109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9" baseType="lpstr">
      <vt:lpstr>Calibri (MS) Bold</vt:lpstr>
      <vt:lpstr>Roboto</vt:lpstr>
      <vt:lpstr>Calibri (MS)</vt:lpstr>
      <vt:lpstr>Calibri</vt:lpstr>
      <vt:lpstr>Neue Montreal Bold</vt:lpstr>
      <vt:lpstr>Poppins Bold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RAO Scout Business Presentation</dc:title>
  <dc:creator>Jeanette Ortegon</dc:creator>
  <cp:lastModifiedBy>Jeanette Ortegon</cp:lastModifiedBy>
  <cp:revision>2</cp:revision>
  <dcterms:created xsi:type="dcterms:W3CDTF">2006-08-16T00:00:00Z</dcterms:created>
  <dcterms:modified xsi:type="dcterms:W3CDTF">2025-09-25T01:18:51Z</dcterms:modified>
  <dc:identifier>DAGyaPyj0ds</dc:identifier>
</cp:coreProperties>
</file>